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0" r:id="rId4"/>
    <p:sldId id="263" r:id="rId5"/>
    <p:sldId id="264" r:id="rId6"/>
    <p:sldId id="265" r:id="rId7"/>
    <p:sldId id="266" r:id="rId8"/>
    <p:sldId id="267" r:id="rId9"/>
    <p:sldId id="268" r:id="rId10"/>
    <p:sldId id="270" r:id="rId11"/>
    <p:sldId id="271" r:id="rId12"/>
    <p:sldId id="273" r:id="rId13"/>
    <p:sldId id="281" r:id="rId14"/>
    <p:sldId id="285" r:id="rId15"/>
    <p:sldId id="284" r:id="rId16"/>
    <p:sldId id="282" r:id="rId17"/>
    <p:sldId id="283" r:id="rId18"/>
    <p:sldId id="286" r:id="rId19"/>
    <p:sldId id="275" r:id="rId20"/>
    <p:sldId id="276" r:id="rId2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E5F3F7"/>
    <a:srgbClr val="113664"/>
    <a:srgbClr val="008080"/>
    <a:srgbClr val="318AA3"/>
    <a:srgbClr val="FEF9F4"/>
    <a:srgbClr val="4D62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29" autoAdjust="0"/>
  </p:normalViewPr>
  <p:slideViewPr>
    <p:cSldViewPr>
      <p:cViewPr varScale="1">
        <p:scale>
          <a:sx n="78" d="100"/>
          <a:sy n="78" d="100"/>
        </p:scale>
        <p:origin x="159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Φύλλο1!$B$1</c:f>
              <c:strCache>
                <c:ptCount val="1"/>
                <c:pt idx="0">
                  <c:v>Ικανοποίηση πολιτών (%)</c:v>
                </c:pt>
              </c:strCache>
            </c:strRef>
          </c:tx>
          <c:spPr>
            <a:ln>
              <a:solidFill>
                <a:schemeClr val="accent3">
                  <a:lumMod val="75000"/>
                </a:schemeClr>
              </a:solidFill>
            </a:ln>
          </c:spPr>
          <c:marker>
            <c:spPr>
              <a:solidFill>
                <a:schemeClr val="accent3">
                  <a:lumMod val="75000"/>
                </a:schemeClr>
              </a:solidFill>
            </c:spPr>
          </c:marker>
          <c:cat>
            <c:strRef>
              <c:f>Φύλλο1!$A$2:$A$5</c:f>
              <c:strCache>
                <c:ptCount val="4"/>
                <c:pt idx="0">
                  <c:v>Πρίν το έργο</c:v>
                </c:pt>
                <c:pt idx="1">
                  <c:v>1ο έτος μετά</c:v>
                </c:pt>
                <c:pt idx="2">
                  <c:v>2ο έτος μετά</c:v>
                </c:pt>
                <c:pt idx="3">
                  <c:v>3ο έτος μετά</c:v>
                </c:pt>
              </c:strCache>
            </c:strRef>
          </c:cat>
          <c:val>
            <c:numRef>
              <c:f>Φύλλο1!$B$2:$B$5</c:f>
              <c:numCache>
                <c:formatCode>General</c:formatCode>
                <c:ptCount val="4"/>
                <c:pt idx="0">
                  <c:v>10</c:v>
                </c:pt>
                <c:pt idx="1">
                  <c:v>20</c:v>
                </c:pt>
                <c:pt idx="2">
                  <c:v>30</c:v>
                </c:pt>
                <c:pt idx="3">
                  <c:v>40</c:v>
                </c:pt>
              </c:numCache>
            </c:numRef>
          </c:val>
          <c:smooth val="0"/>
          <c:extLst>
            <c:ext xmlns:c16="http://schemas.microsoft.com/office/drawing/2014/chart" uri="{C3380CC4-5D6E-409C-BE32-E72D297353CC}">
              <c16:uniqueId val="{00000000-14FB-4208-B506-1C713BF5A0D9}"/>
            </c:ext>
          </c:extLst>
        </c:ser>
        <c:ser>
          <c:idx val="1"/>
          <c:order val="1"/>
          <c:tx>
            <c:strRef>
              <c:f>Φύλλο1!$C$1</c:f>
              <c:strCache>
                <c:ptCount val="1"/>
                <c:pt idx="0">
                  <c:v>Σειρά 2</c:v>
                </c:pt>
              </c:strCache>
            </c:strRef>
          </c:tx>
          <c:cat>
            <c:strRef>
              <c:f>Φύλλο1!$A$2:$A$5</c:f>
              <c:strCache>
                <c:ptCount val="4"/>
                <c:pt idx="0">
                  <c:v>Πρίν το έργο</c:v>
                </c:pt>
                <c:pt idx="1">
                  <c:v>1ο έτος μετά</c:v>
                </c:pt>
                <c:pt idx="2">
                  <c:v>2ο έτος μετά</c:v>
                </c:pt>
                <c:pt idx="3">
                  <c:v>3ο έτος μετά</c:v>
                </c:pt>
              </c:strCache>
            </c:strRef>
          </c:cat>
          <c:val>
            <c:numRef>
              <c:f>Φύλλο1!$C$2:$C$5</c:f>
              <c:numCache>
                <c:formatCode>General</c:formatCode>
                <c:ptCount val="4"/>
              </c:numCache>
            </c:numRef>
          </c:val>
          <c:smooth val="0"/>
          <c:extLst>
            <c:ext xmlns:c16="http://schemas.microsoft.com/office/drawing/2014/chart" uri="{C3380CC4-5D6E-409C-BE32-E72D297353CC}">
              <c16:uniqueId val="{00000001-14FB-4208-B506-1C713BF5A0D9}"/>
            </c:ext>
          </c:extLst>
        </c:ser>
        <c:ser>
          <c:idx val="2"/>
          <c:order val="2"/>
          <c:tx>
            <c:strRef>
              <c:f>Φύλλο1!$D$1</c:f>
              <c:strCache>
                <c:ptCount val="1"/>
                <c:pt idx="0">
                  <c:v>Σειρά 3</c:v>
                </c:pt>
              </c:strCache>
            </c:strRef>
          </c:tx>
          <c:cat>
            <c:strRef>
              <c:f>Φύλλο1!$A$2:$A$5</c:f>
              <c:strCache>
                <c:ptCount val="4"/>
                <c:pt idx="0">
                  <c:v>Πρίν το έργο</c:v>
                </c:pt>
                <c:pt idx="1">
                  <c:v>1ο έτος μετά</c:v>
                </c:pt>
                <c:pt idx="2">
                  <c:v>2ο έτος μετά</c:v>
                </c:pt>
                <c:pt idx="3">
                  <c:v>3ο έτος μετά</c:v>
                </c:pt>
              </c:strCache>
            </c:strRef>
          </c:cat>
          <c:val>
            <c:numRef>
              <c:f>Φύλλο1!$D$2:$D$5</c:f>
              <c:numCache>
                <c:formatCode>General</c:formatCode>
                <c:ptCount val="4"/>
              </c:numCache>
            </c:numRef>
          </c:val>
          <c:smooth val="0"/>
          <c:extLst>
            <c:ext xmlns:c16="http://schemas.microsoft.com/office/drawing/2014/chart" uri="{C3380CC4-5D6E-409C-BE32-E72D297353CC}">
              <c16:uniqueId val="{00000002-14FB-4208-B506-1C713BF5A0D9}"/>
            </c:ext>
          </c:extLst>
        </c:ser>
        <c:dLbls>
          <c:showLegendKey val="0"/>
          <c:showVal val="0"/>
          <c:showCatName val="0"/>
          <c:showSerName val="0"/>
          <c:showPercent val="0"/>
          <c:showBubbleSize val="0"/>
        </c:dLbls>
        <c:marker val="1"/>
        <c:smooth val="0"/>
        <c:axId val="251488128"/>
        <c:axId val="251489664"/>
      </c:lineChart>
      <c:catAx>
        <c:axId val="251488128"/>
        <c:scaling>
          <c:orientation val="minMax"/>
        </c:scaling>
        <c:delete val="0"/>
        <c:axPos val="b"/>
        <c:numFmt formatCode="General" sourceLinked="0"/>
        <c:majorTickMark val="none"/>
        <c:minorTickMark val="none"/>
        <c:tickLblPos val="nextTo"/>
        <c:crossAx val="251489664"/>
        <c:crosses val="autoZero"/>
        <c:auto val="1"/>
        <c:lblAlgn val="ctr"/>
        <c:lblOffset val="100"/>
        <c:noMultiLvlLbl val="0"/>
      </c:catAx>
      <c:valAx>
        <c:axId val="251489664"/>
        <c:scaling>
          <c:orientation val="minMax"/>
        </c:scaling>
        <c:delete val="1"/>
        <c:axPos val="l"/>
        <c:numFmt formatCode="General" sourceLinked="1"/>
        <c:majorTickMark val="none"/>
        <c:minorTickMark val="none"/>
        <c:tickLblPos val="none"/>
        <c:crossAx val="251488128"/>
        <c:crosses val="autoZero"/>
        <c:crossBetween val="between"/>
      </c:valAx>
      <c:spPr>
        <a:ln>
          <a:solidFill>
            <a:schemeClr val="bg1"/>
          </a:solidFill>
        </a:ln>
      </c:spPr>
    </c:plotArea>
    <c:legend>
      <c:legendPos val="b"/>
      <c:legendEntry>
        <c:idx val="1"/>
        <c:delete val="1"/>
      </c:legendEntry>
      <c:legendEntry>
        <c:idx val="2"/>
        <c:delete val="1"/>
      </c:legendEntry>
      <c:overlay val="0"/>
    </c:legend>
    <c:plotVisOnly val="1"/>
    <c:dispBlanksAs val="gap"/>
    <c:showDLblsOverMax val="0"/>
  </c:chart>
  <c:spPr>
    <a:ln>
      <a:solidFill>
        <a:schemeClr val="bg1"/>
      </a:solidFill>
    </a:ln>
  </c:spPr>
  <c:txPr>
    <a:bodyPr/>
    <a:lstStyle/>
    <a:p>
      <a:pPr>
        <a:defRPr sz="800"/>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23458005249388E-2"/>
          <c:y val="0.26676574803149583"/>
          <c:w val="0.42222253082990802"/>
          <c:h val="0.59375043397955785"/>
        </c:manualLayout>
      </c:layout>
      <c:doughnutChart>
        <c:varyColors val="1"/>
        <c:ser>
          <c:idx val="0"/>
          <c:order val="0"/>
          <c:tx>
            <c:strRef>
              <c:f>Φύλλο1!$B$1</c:f>
              <c:strCache>
                <c:ptCount val="1"/>
                <c:pt idx="0">
                  <c:v>Πωλήσεις</c:v>
                </c:pt>
              </c:strCache>
            </c:strRef>
          </c:tx>
          <c:spPr>
            <a:solidFill>
              <a:schemeClr val="bg1">
                <a:lumMod val="75000"/>
              </a:schemeClr>
            </a:solidFill>
          </c:spPr>
          <c:dPt>
            <c:idx val="0"/>
            <c:bubble3D val="0"/>
            <c:spPr>
              <a:solidFill>
                <a:schemeClr val="accent3">
                  <a:lumMod val="75000"/>
                </a:schemeClr>
              </a:solidFill>
            </c:spPr>
            <c:extLst>
              <c:ext xmlns:c16="http://schemas.microsoft.com/office/drawing/2014/chart" uri="{C3380CC4-5D6E-409C-BE32-E72D297353CC}">
                <c16:uniqueId val="{00000000-7A44-4440-935E-B0041872434F}"/>
              </c:ext>
            </c:extLst>
          </c:dPt>
          <c:cat>
            <c:strRef>
              <c:f>Φύλλο1!$A$2:$A$3</c:f>
              <c:strCache>
                <c:ptCount val="2"/>
                <c:pt idx="0">
                  <c:v>Mείωση CO2 20%</c:v>
                </c:pt>
                <c:pt idx="1">
                  <c:v>Υπόλοιπο εκπομπών 80%</c:v>
                </c:pt>
              </c:strCache>
            </c:strRef>
          </c:cat>
          <c:val>
            <c:numRef>
              <c:f>Φύλλο1!$B$2:$B$3</c:f>
              <c:numCache>
                <c:formatCode>General</c:formatCode>
                <c:ptCount val="2"/>
                <c:pt idx="0">
                  <c:v>20</c:v>
                </c:pt>
                <c:pt idx="1">
                  <c:v>80</c:v>
                </c:pt>
              </c:numCache>
            </c:numRef>
          </c:val>
          <c:extLst>
            <c:ext xmlns:c16="http://schemas.microsoft.com/office/drawing/2014/chart" uri="{C3380CC4-5D6E-409C-BE32-E72D297353CC}">
              <c16:uniqueId val="{00000001-7A44-4440-935E-B0041872434F}"/>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7418188102556541"/>
          <c:y val="0.31550693590708129"/>
          <c:w val="0.47878630769420716"/>
          <c:h val="0.36898612818583854"/>
        </c:manualLayout>
      </c:layout>
      <c:overlay val="0"/>
    </c:legend>
    <c:plotVisOnly val="1"/>
    <c:dispBlanksAs val="gap"/>
    <c:showDLblsOverMax val="0"/>
  </c:chart>
  <c:txPr>
    <a:bodyPr/>
    <a:lstStyle/>
    <a:p>
      <a:pPr>
        <a:defRPr sz="1000">
          <a:latin typeface="Century Gothic" pitchFamily="34" charset="0"/>
        </a:defRPr>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Φύλλο1!$B$1</c:f>
              <c:strCache>
                <c:ptCount val="1"/>
                <c:pt idx="0">
                  <c:v>Επισκεψιμότητα (χιλ.)</c:v>
                </c:pt>
              </c:strCache>
            </c:strRef>
          </c:tx>
          <c:spPr>
            <a:solidFill>
              <a:schemeClr val="accent5">
                <a:lumMod val="75000"/>
              </a:schemeClr>
            </a:solidFill>
          </c:spPr>
          <c:invertIfNegative val="0"/>
          <c:dLbls>
            <c:delete val="1"/>
          </c:dLbls>
          <c:cat>
            <c:strRef>
              <c:f>Φύλλο1!$A$2:$A$4</c:f>
              <c:strCache>
                <c:ptCount val="3"/>
                <c:pt idx="0">
                  <c:v>Πρίν το έργο</c:v>
                </c:pt>
                <c:pt idx="1">
                  <c:v>1ο έτος μετά</c:v>
                </c:pt>
                <c:pt idx="2">
                  <c:v>3ο έτος μετά</c:v>
                </c:pt>
              </c:strCache>
            </c:strRef>
          </c:cat>
          <c:val>
            <c:numRef>
              <c:f>Φύλλο1!$B$2:$B$4</c:f>
              <c:numCache>
                <c:formatCode>General</c:formatCode>
                <c:ptCount val="3"/>
                <c:pt idx="0">
                  <c:v>120</c:v>
                </c:pt>
                <c:pt idx="1">
                  <c:v>150</c:v>
                </c:pt>
                <c:pt idx="2">
                  <c:v>190</c:v>
                </c:pt>
              </c:numCache>
            </c:numRef>
          </c:val>
          <c:extLst>
            <c:ext xmlns:c16="http://schemas.microsoft.com/office/drawing/2014/chart" uri="{C3380CC4-5D6E-409C-BE32-E72D297353CC}">
              <c16:uniqueId val="{00000000-FA52-4239-BF02-3A9B8E9D5BAA}"/>
            </c:ext>
          </c:extLst>
        </c:ser>
        <c:ser>
          <c:idx val="1"/>
          <c:order val="1"/>
          <c:tx>
            <c:strRef>
              <c:f>Φύλλο1!$C$1</c:f>
              <c:strCache>
                <c:ptCount val="1"/>
                <c:pt idx="0">
                  <c:v>Τζίρος Επιχειρήσεων (€)</c:v>
                </c:pt>
              </c:strCache>
            </c:strRef>
          </c:tx>
          <c:spPr>
            <a:solidFill>
              <a:schemeClr val="accent3">
                <a:lumMod val="75000"/>
              </a:schemeClr>
            </a:solidFill>
          </c:spPr>
          <c:invertIfNegative val="0"/>
          <c:dLbls>
            <c:delete val="1"/>
          </c:dLbls>
          <c:cat>
            <c:strRef>
              <c:f>Φύλλο1!$A$2:$A$4</c:f>
              <c:strCache>
                <c:ptCount val="3"/>
                <c:pt idx="0">
                  <c:v>Πρίν το έργο</c:v>
                </c:pt>
                <c:pt idx="1">
                  <c:v>1ο έτος μετά</c:v>
                </c:pt>
                <c:pt idx="2">
                  <c:v>3ο έτος μετά</c:v>
                </c:pt>
              </c:strCache>
            </c:strRef>
          </c:cat>
          <c:val>
            <c:numRef>
              <c:f>Φύλλο1!$C$2:$C$4</c:f>
              <c:numCache>
                <c:formatCode>General</c:formatCode>
                <c:ptCount val="3"/>
                <c:pt idx="0">
                  <c:v>35</c:v>
                </c:pt>
                <c:pt idx="1">
                  <c:v>50</c:v>
                </c:pt>
                <c:pt idx="2">
                  <c:v>70</c:v>
                </c:pt>
              </c:numCache>
            </c:numRef>
          </c:val>
          <c:extLst>
            <c:ext xmlns:c16="http://schemas.microsoft.com/office/drawing/2014/chart" uri="{C3380CC4-5D6E-409C-BE32-E72D297353CC}">
              <c16:uniqueId val="{00000001-FA52-4239-BF02-3A9B8E9D5BAA}"/>
            </c:ext>
          </c:extLst>
        </c:ser>
        <c:ser>
          <c:idx val="2"/>
          <c:order val="2"/>
          <c:tx>
            <c:strRef>
              <c:f>Φύλλο1!$D$1</c:f>
              <c:strCache>
                <c:ptCount val="1"/>
                <c:pt idx="0">
                  <c:v>Στήλη1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Φύλλο1!$A$2:$A$4</c:f>
              <c:strCache>
                <c:ptCount val="3"/>
                <c:pt idx="0">
                  <c:v>Πρίν το έργο</c:v>
                </c:pt>
                <c:pt idx="1">
                  <c:v>1ο έτος μετά</c:v>
                </c:pt>
                <c:pt idx="2">
                  <c:v>3ο έτος μετά</c:v>
                </c:pt>
              </c:strCache>
            </c:strRef>
          </c:cat>
          <c:val>
            <c:numRef>
              <c:f>Φύλλο1!$D$2:$D$4</c:f>
              <c:numCache>
                <c:formatCode>General</c:formatCode>
                <c:ptCount val="3"/>
              </c:numCache>
            </c:numRef>
          </c:val>
          <c:extLst>
            <c:ext xmlns:c16="http://schemas.microsoft.com/office/drawing/2014/chart" uri="{C3380CC4-5D6E-409C-BE32-E72D297353CC}">
              <c16:uniqueId val="{00000002-FA52-4239-BF02-3A9B8E9D5BAA}"/>
            </c:ext>
          </c:extLst>
        </c:ser>
        <c:dLbls>
          <c:showLegendKey val="0"/>
          <c:showVal val="1"/>
          <c:showCatName val="0"/>
          <c:showSerName val="0"/>
          <c:showPercent val="0"/>
          <c:showBubbleSize val="0"/>
        </c:dLbls>
        <c:gapWidth val="150"/>
        <c:overlap val="-25"/>
        <c:axId val="241061248"/>
        <c:axId val="241063040"/>
      </c:barChart>
      <c:catAx>
        <c:axId val="241061248"/>
        <c:scaling>
          <c:orientation val="minMax"/>
        </c:scaling>
        <c:delete val="0"/>
        <c:axPos val="b"/>
        <c:numFmt formatCode="General" sourceLinked="0"/>
        <c:majorTickMark val="none"/>
        <c:minorTickMark val="none"/>
        <c:tickLblPos val="nextTo"/>
        <c:txPr>
          <a:bodyPr/>
          <a:lstStyle/>
          <a:p>
            <a:pPr>
              <a:defRPr>
                <a:latin typeface="Century Gothic" pitchFamily="34" charset="0"/>
              </a:defRPr>
            </a:pPr>
            <a:endParaRPr lang="el-GR"/>
          </a:p>
        </c:txPr>
        <c:crossAx val="241063040"/>
        <c:crosses val="autoZero"/>
        <c:auto val="1"/>
        <c:lblAlgn val="ctr"/>
        <c:lblOffset val="100"/>
        <c:noMultiLvlLbl val="0"/>
      </c:catAx>
      <c:valAx>
        <c:axId val="241063040"/>
        <c:scaling>
          <c:orientation val="minMax"/>
        </c:scaling>
        <c:delete val="1"/>
        <c:axPos val="l"/>
        <c:numFmt formatCode="General" sourceLinked="1"/>
        <c:majorTickMark val="out"/>
        <c:minorTickMark val="none"/>
        <c:tickLblPos val="none"/>
        <c:crossAx val="241061248"/>
        <c:crosses val="autoZero"/>
        <c:crossBetween val="between"/>
      </c:valAx>
    </c:plotArea>
    <c:legend>
      <c:legendPos val="t"/>
      <c:legendEntry>
        <c:idx val="2"/>
        <c:delete val="1"/>
      </c:legendEntry>
      <c:overlay val="0"/>
      <c:txPr>
        <a:bodyPr/>
        <a:lstStyle/>
        <a:p>
          <a:pPr>
            <a:defRPr>
              <a:latin typeface="Century Gothic" pitchFamily="34" charset="0"/>
            </a:defRPr>
          </a:pPr>
          <a:endParaRPr lang="el-GR"/>
        </a:p>
      </c:txPr>
    </c:legend>
    <c:plotVisOnly val="1"/>
    <c:dispBlanksAs val="gap"/>
    <c:showDLblsOverMax val="0"/>
  </c:chart>
  <c:txPr>
    <a:bodyPr/>
    <a:lstStyle/>
    <a:p>
      <a:pPr>
        <a:defRPr sz="800"/>
      </a:pPr>
      <a:endParaRPr lang="el-GR"/>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8B396-0549-4FC2-8671-15864DB88F2F}"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el-GR"/>
        </a:p>
      </dgm:t>
    </dgm:pt>
    <dgm:pt modelId="{BF097B18-C7A3-4379-B2F0-3B251086FDAB}">
      <dgm:prSet phldrT="[Κείμενο]" custT="1"/>
      <dgm:spPr>
        <a:solidFill>
          <a:srgbClr val="00B050"/>
        </a:solidFill>
      </dgm:spPr>
      <dgm:t>
        <a:bodyPr/>
        <a:lstStyle/>
        <a:p>
          <a:r>
            <a:rPr lang="el-GR" sz="1000" b="1" dirty="0">
              <a:solidFill>
                <a:schemeClr val="tx1"/>
              </a:solidFill>
              <a:latin typeface="Century Gothic" pitchFamily="34" charset="0"/>
            </a:rPr>
            <a:t>Αστική αειφορία</a:t>
          </a:r>
        </a:p>
      </dgm:t>
    </dgm:pt>
    <dgm:pt modelId="{8992DE5B-E996-4C7C-8F7A-034F07812587}" type="parTrans" cxnId="{5F4AA71E-FFDC-4AEF-9F0C-C6E310684F40}">
      <dgm:prSet/>
      <dgm:spPr/>
      <dgm:t>
        <a:bodyPr/>
        <a:lstStyle/>
        <a:p>
          <a:endParaRPr lang="el-GR" sz="1000">
            <a:solidFill>
              <a:schemeClr val="tx1"/>
            </a:solidFill>
            <a:latin typeface="Century Gothic" pitchFamily="34" charset="0"/>
          </a:endParaRPr>
        </a:p>
      </dgm:t>
    </dgm:pt>
    <dgm:pt modelId="{4B5A3938-98C9-4B9A-87C3-90A095735D51}" type="sibTrans" cxnId="{5F4AA71E-FFDC-4AEF-9F0C-C6E310684F40}">
      <dgm:prSet/>
      <dgm:spPr/>
      <dgm:t>
        <a:bodyPr/>
        <a:lstStyle/>
        <a:p>
          <a:endParaRPr lang="el-GR" sz="1000">
            <a:solidFill>
              <a:schemeClr val="tx1"/>
            </a:solidFill>
            <a:latin typeface="Century Gothic" pitchFamily="34" charset="0"/>
          </a:endParaRPr>
        </a:p>
      </dgm:t>
    </dgm:pt>
    <dgm:pt modelId="{CFB2E7F0-427D-48C1-BF6F-992851779611}">
      <dgm:prSet phldrT="[Κείμενο]" custT="1"/>
      <dgm:spPr>
        <a:noFill/>
      </dgm:spPr>
      <dgm:t>
        <a:bodyPr/>
        <a:lstStyle/>
        <a:p>
          <a:r>
            <a:rPr kumimoji="0" lang="el-GR" sz="1000" b="0" i="0" u="none" strike="noStrike" cap="none" normalizeH="0" baseline="0" dirty="0">
              <a:ln/>
              <a:solidFill>
                <a:schemeClr val="tx1"/>
              </a:solidFill>
              <a:effectLst/>
              <a:latin typeface="Century Gothic" pitchFamily="34" charset="0"/>
              <a:ea typeface="Aptos"/>
              <a:cs typeface="Arial" pitchFamily="34" charset="0"/>
            </a:rPr>
            <a:t>Αναπλάσεις δημόσιων χώρων</a:t>
          </a:r>
          <a:endParaRPr lang="el-GR" sz="1000" dirty="0">
            <a:solidFill>
              <a:schemeClr val="tx1"/>
            </a:solidFill>
            <a:latin typeface="Century Gothic" pitchFamily="34" charset="0"/>
          </a:endParaRPr>
        </a:p>
      </dgm:t>
    </dgm:pt>
    <dgm:pt modelId="{3D1CF473-5558-45B6-ACA4-306B0E85FDD5}" type="parTrans" cxnId="{0D343450-B9D9-4B19-99F8-83F5B0E24EC6}">
      <dgm:prSet/>
      <dgm:spPr/>
      <dgm:t>
        <a:bodyPr/>
        <a:lstStyle/>
        <a:p>
          <a:endParaRPr lang="el-GR" sz="1000">
            <a:solidFill>
              <a:schemeClr val="tx1"/>
            </a:solidFill>
            <a:latin typeface="Century Gothic" pitchFamily="34" charset="0"/>
          </a:endParaRPr>
        </a:p>
      </dgm:t>
    </dgm:pt>
    <dgm:pt modelId="{6D17ECD3-C7A9-45CE-B904-F8B696C62F87}" type="sibTrans" cxnId="{0D343450-B9D9-4B19-99F8-83F5B0E24EC6}">
      <dgm:prSet/>
      <dgm:spPr/>
      <dgm:t>
        <a:bodyPr/>
        <a:lstStyle/>
        <a:p>
          <a:endParaRPr lang="el-GR" sz="1000">
            <a:solidFill>
              <a:schemeClr val="tx1"/>
            </a:solidFill>
            <a:latin typeface="Century Gothic" pitchFamily="34" charset="0"/>
          </a:endParaRPr>
        </a:p>
      </dgm:t>
    </dgm:pt>
    <dgm:pt modelId="{D95F52CC-AB5C-4368-BE81-13AC00BFA691}">
      <dgm:prSet phldrT="[Κείμενο]" custT="1"/>
      <dgm:spPr>
        <a:solidFill>
          <a:srgbClr val="00B0F0"/>
        </a:solidFill>
      </dgm:spPr>
      <dgm:t>
        <a:bodyPr/>
        <a:lstStyle/>
        <a:p>
          <a:r>
            <a:rPr lang="el-GR" sz="1000" b="1" dirty="0">
              <a:solidFill>
                <a:schemeClr val="tx1"/>
              </a:solidFill>
              <a:latin typeface="Century Gothic" pitchFamily="34" charset="0"/>
            </a:rPr>
            <a:t>Ανθεκτικότητα </a:t>
          </a:r>
        </a:p>
      </dgm:t>
    </dgm:pt>
    <dgm:pt modelId="{4E767207-FC04-4333-A4E8-FE3C5DAC65E3}" type="parTrans" cxnId="{F697B25D-26CE-4D29-8B6B-802836F76D61}">
      <dgm:prSet/>
      <dgm:spPr/>
      <dgm:t>
        <a:bodyPr/>
        <a:lstStyle/>
        <a:p>
          <a:endParaRPr lang="el-GR" sz="1000">
            <a:solidFill>
              <a:schemeClr val="tx1"/>
            </a:solidFill>
            <a:latin typeface="Century Gothic" pitchFamily="34" charset="0"/>
          </a:endParaRPr>
        </a:p>
      </dgm:t>
    </dgm:pt>
    <dgm:pt modelId="{DBCDD0FF-32B9-4554-B3E7-12E1BC8D0DE7}" type="sibTrans" cxnId="{F697B25D-26CE-4D29-8B6B-802836F76D61}">
      <dgm:prSet/>
      <dgm:spPr/>
      <dgm:t>
        <a:bodyPr/>
        <a:lstStyle/>
        <a:p>
          <a:endParaRPr lang="el-GR" sz="1000">
            <a:solidFill>
              <a:schemeClr val="tx1"/>
            </a:solidFill>
            <a:latin typeface="Century Gothic" pitchFamily="34" charset="0"/>
          </a:endParaRPr>
        </a:p>
      </dgm:t>
    </dgm:pt>
    <dgm:pt modelId="{28EBD0F6-5F2F-4909-9604-7C7C5A177ACF}">
      <dgm:prSet phldrT="[Κείμενο]" custT="1"/>
      <dgm:spPr>
        <a:noFill/>
      </dgm:spPr>
      <dgm:t>
        <a:bodyPr/>
        <a:lstStyle/>
        <a:p>
          <a:r>
            <a:rPr lang="el-GR" sz="1000" dirty="0">
              <a:solidFill>
                <a:schemeClr val="tx1"/>
              </a:solidFill>
              <a:latin typeface="Century Gothic" pitchFamily="34" charset="0"/>
            </a:rPr>
            <a:t>Προσαρμογή στην κλιματική αλλαγή,</a:t>
          </a:r>
        </a:p>
      </dgm:t>
    </dgm:pt>
    <dgm:pt modelId="{59515F3D-3687-43B8-A431-8415ACFDC089}" type="parTrans" cxnId="{65BEE05B-88C6-4597-A6FE-37E042C74EE9}">
      <dgm:prSet/>
      <dgm:spPr/>
      <dgm:t>
        <a:bodyPr/>
        <a:lstStyle/>
        <a:p>
          <a:endParaRPr lang="el-GR" sz="1000">
            <a:solidFill>
              <a:schemeClr val="tx1"/>
            </a:solidFill>
            <a:latin typeface="Century Gothic" pitchFamily="34" charset="0"/>
          </a:endParaRPr>
        </a:p>
      </dgm:t>
    </dgm:pt>
    <dgm:pt modelId="{8267CFD7-2BC1-49CB-9502-BA7CCAD16B5D}" type="sibTrans" cxnId="{65BEE05B-88C6-4597-A6FE-37E042C74EE9}">
      <dgm:prSet/>
      <dgm:spPr/>
      <dgm:t>
        <a:bodyPr/>
        <a:lstStyle/>
        <a:p>
          <a:endParaRPr lang="el-GR" sz="1000">
            <a:solidFill>
              <a:schemeClr val="tx1"/>
            </a:solidFill>
            <a:latin typeface="Century Gothic" pitchFamily="34" charset="0"/>
          </a:endParaRPr>
        </a:p>
      </dgm:t>
    </dgm:pt>
    <dgm:pt modelId="{F6682081-2907-483C-B591-D2C39DCA36FB}">
      <dgm:prSet phldrT="[Κείμενο]" custT="1"/>
      <dgm:spPr>
        <a:noFill/>
      </dgm:spPr>
      <dgm:t>
        <a:bodyPr/>
        <a:lstStyle/>
        <a:p>
          <a:r>
            <a:rPr kumimoji="0" lang="el-GR" sz="1000" b="0" i="0" u="none" strike="noStrike" cap="none" normalizeH="0" baseline="0" dirty="0">
              <a:ln/>
              <a:solidFill>
                <a:schemeClr val="tx1"/>
              </a:solidFill>
              <a:effectLst/>
              <a:latin typeface="Century Gothic" pitchFamily="34" charset="0"/>
              <a:ea typeface="Aptos"/>
              <a:cs typeface="Arial" pitchFamily="34" charset="0"/>
            </a:rPr>
            <a:t>Ενίσχυση του αστικού πρασίνου</a:t>
          </a:r>
          <a:endParaRPr lang="el-GR" sz="1000" dirty="0">
            <a:solidFill>
              <a:schemeClr val="tx1"/>
            </a:solidFill>
            <a:latin typeface="Century Gothic" pitchFamily="34" charset="0"/>
          </a:endParaRPr>
        </a:p>
      </dgm:t>
    </dgm:pt>
    <dgm:pt modelId="{E50A7E87-285D-4E20-B9AF-32DA94405F70}" type="parTrans" cxnId="{807976CA-8632-4701-84AC-0872869B63E9}">
      <dgm:prSet/>
      <dgm:spPr/>
      <dgm:t>
        <a:bodyPr/>
        <a:lstStyle/>
        <a:p>
          <a:endParaRPr lang="el-GR" sz="1000">
            <a:solidFill>
              <a:schemeClr val="tx1"/>
            </a:solidFill>
            <a:latin typeface="Century Gothic" pitchFamily="34" charset="0"/>
          </a:endParaRPr>
        </a:p>
      </dgm:t>
    </dgm:pt>
    <dgm:pt modelId="{F5AB52F7-C15F-4EF9-8586-9D0692FBB596}" type="sibTrans" cxnId="{807976CA-8632-4701-84AC-0872869B63E9}">
      <dgm:prSet/>
      <dgm:spPr/>
      <dgm:t>
        <a:bodyPr/>
        <a:lstStyle/>
        <a:p>
          <a:endParaRPr lang="el-GR" sz="1000">
            <a:solidFill>
              <a:schemeClr val="tx1"/>
            </a:solidFill>
            <a:latin typeface="Century Gothic" pitchFamily="34" charset="0"/>
          </a:endParaRPr>
        </a:p>
      </dgm:t>
    </dgm:pt>
    <dgm:pt modelId="{0ACB5D4D-0183-4F96-8B40-280334B972DD}">
      <dgm:prSet phldrT="[Κείμενο]" custT="1"/>
      <dgm:spPr>
        <a:noFill/>
      </dgm:spPr>
      <dgm:t>
        <a:bodyPr/>
        <a:lstStyle/>
        <a:p>
          <a:r>
            <a:rPr kumimoji="0" lang="el-GR" sz="1000" b="0" i="0" u="none" strike="noStrike" cap="none" normalizeH="0" baseline="0" dirty="0">
              <a:ln/>
              <a:solidFill>
                <a:schemeClr val="tx1"/>
              </a:solidFill>
              <a:effectLst/>
              <a:latin typeface="Century Gothic" pitchFamily="34" charset="0"/>
              <a:ea typeface="Aptos"/>
              <a:cs typeface="Arial" pitchFamily="34" charset="0"/>
            </a:rPr>
            <a:t>Βελτίωση της αισθητικής και λειτουργικότητας των πόλεων</a:t>
          </a:r>
          <a:endParaRPr lang="el-GR" sz="1000" dirty="0">
            <a:solidFill>
              <a:schemeClr val="tx1"/>
            </a:solidFill>
            <a:latin typeface="Century Gothic" pitchFamily="34" charset="0"/>
          </a:endParaRPr>
        </a:p>
      </dgm:t>
    </dgm:pt>
    <dgm:pt modelId="{6ED9CC13-075C-4568-A1FC-A2D643E864DB}" type="parTrans" cxnId="{C18B3D5A-E7B6-4157-91DC-6D19B836E9FF}">
      <dgm:prSet/>
      <dgm:spPr/>
      <dgm:t>
        <a:bodyPr/>
        <a:lstStyle/>
        <a:p>
          <a:endParaRPr lang="el-GR" sz="1000">
            <a:solidFill>
              <a:schemeClr val="tx1"/>
            </a:solidFill>
            <a:latin typeface="Century Gothic" pitchFamily="34" charset="0"/>
          </a:endParaRPr>
        </a:p>
      </dgm:t>
    </dgm:pt>
    <dgm:pt modelId="{76DC6404-72F3-4EA1-9B48-7F6429C682A5}" type="sibTrans" cxnId="{C18B3D5A-E7B6-4157-91DC-6D19B836E9FF}">
      <dgm:prSet/>
      <dgm:spPr/>
      <dgm:t>
        <a:bodyPr/>
        <a:lstStyle/>
        <a:p>
          <a:endParaRPr lang="el-GR" sz="1000">
            <a:solidFill>
              <a:schemeClr val="tx1"/>
            </a:solidFill>
            <a:latin typeface="Century Gothic" pitchFamily="34" charset="0"/>
          </a:endParaRPr>
        </a:p>
      </dgm:t>
    </dgm:pt>
    <dgm:pt modelId="{2A54E85C-A5DC-45C0-9EFE-AD310E1AC7AC}">
      <dgm:prSet custT="1"/>
      <dgm:spPr>
        <a:solidFill>
          <a:schemeClr val="accent4">
            <a:lumMod val="75000"/>
          </a:schemeClr>
        </a:solidFill>
      </dgm:spPr>
      <dgm:t>
        <a:bodyPr/>
        <a:lstStyle/>
        <a:p>
          <a:r>
            <a:rPr lang="el-GR" sz="1000" b="1" dirty="0">
              <a:solidFill>
                <a:schemeClr val="tx1"/>
              </a:solidFill>
              <a:latin typeface="Century Gothic" pitchFamily="34" charset="0"/>
            </a:rPr>
            <a:t>Έξυπνη διακυβέρνηση και ψηφιακός μετασχηματισμός</a:t>
          </a:r>
          <a:endParaRPr lang="el-GR" sz="1000" dirty="0">
            <a:solidFill>
              <a:schemeClr val="tx1"/>
            </a:solidFill>
            <a:latin typeface="Century Gothic" pitchFamily="34" charset="0"/>
          </a:endParaRPr>
        </a:p>
      </dgm:t>
    </dgm:pt>
    <dgm:pt modelId="{C3CEF077-0128-4E61-8DD3-DF24A167A02A}" type="parTrans" cxnId="{494A90D9-39A2-4D51-B7D2-FE3B5BEED6E2}">
      <dgm:prSet/>
      <dgm:spPr/>
      <dgm:t>
        <a:bodyPr/>
        <a:lstStyle/>
        <a:p>
          <a:endParaRPr lang="el-GR" sz="1000">
            <a:solidFill>
              <a:schemeClr val="tx1"/>
            </a:solidFill>
            <a:latin typeface="Century Gothic" pitchFamily="34" charset="0"/>
          </a:endParaRPr>
        </a:p>
      </dgm:t>
    </dgm:pt>
    <dgm:pt modelId="{96072B28-523C-4C8C-AFA7-92DF88A43FE8}" type="sibTrans" cxnId="{494A90D9-39A2-4D51-B7D2-FE3B5BEED6E2}">
      <dgm:prSet/>
      <dgm:spPr/>
      <dgm:t>
        <a:bodyPr/>
        <a:lstStyle/>
        <a:p>
          <a:endParaRPr lang="el-GR" sz="1000">
            <a:solidFill>
              <a:schemeClr val="tx1"/>
            </a:solidFill>
            <a:latin typeface="Century Gothic" pitchFamily="34" charset="0"/>
          </a:endParaRPr>
        </a:p>
      </dgm:t>
    </dgm:pt>
    <dgm:pt modelId="{D511E064-FEA3-4C01-A1D0-249ED78718D9}">
      <dgm:prSet custT="1"/>
      <dgm:spPr>
        <a:noFill/>
      </dgm:spPr>
      <dgm:t>
        <a:bodyPr/>
        <a:lstStyle/>
        <a:p>
          <a:r>
            <a:rPr lang="el-GR" sz="1000" dirty="0">
              <a:solidFill>
                <a:schemeClr val="tx1"/>
              </a:solidFill>
              <a:latin typeface="Century Gothic" pitchFamily="34" charset="0"/>
            </a:rPr>
            <a:t>Αξιοποίηση τεχνολογιών και καλύτερες υπηρεσίες</a:t>
          </a:r>
        </a:p>
      </dgm:t>
    </dgm:pt>
    <dgm:pt modelId="{2C115B44-8CFE-44AF-888C-BAA499251B33}" type="parTrans" cxnId="{E283624B-BD06-48E2-A109-F0C724C0DE29}">
      <dgm:prSet/>
      <dgm:spPr/>
      <dgm:t>
        <a:bodyPr/>
        <a:lstStyle/>
        <a:p>
          <a:endParaRPr lang="el-GR" sz="1000">
            <a:solidFill>
              <a:schemeClr val="tx1"/>
            </a:solidFill>
            <a:latin typeface="Century Gothic" pitchFamily="34" charset="0"/>
          </a:endParaRPr>
        </a:p>
      </dgm:t>
    </dgm:pt>
    <dgm:pt modelId="{A94A02AC-4275-46F8-A543-8DBFBABE15C6}" type="sibTrans" cxnId="{E283624B-BD06-48E2-A109-F0C724C0DE29}">
      <dgm:prSet/>
      <dgm:spPr/>
      <dgm:t>
        <a:bodyPr/>
        <a:lstStyle/>
        <a:p>
          <a:endParaRPr lang="el-GR" sz="1000">
            <a:solidFill>
              <a:schemeClr val="tx1"/>
            </a:solidFill>
            <a:latin typeface="Century Gothic" pitchFamily="34" charset="0"/>
          </a:endParaRPr>
        </a:p>
      </dgm:t>
    </dgm:pt>
    <dgm:pt modelId="{B81C3804-C01F-4470-981A-5B3A737EFB68}">
      <dgm:prSet phldrT="[Κείμενο]" custT="1"/>
      <dgm:spPr>
        <a:noFill/>
      </dgm:spPr>
      <dgm:t>
        <a:bodyPr/>
        <a:lstStyle/>
        <a:p>
          <a:r>
            <a:rPr lang="el-GR" sz="1000" dirty="0">
              <a:solidFill>
                <a:schemeClr val="tx1"/>
              </a:solidFill>
              <a:latin typeface="Century Gothic" pitchFamily="34" charset="0"/>
            </a:rPr>
            <a:t>Διαχείριση φυσικών κινδύνων</a:t>
          </a:r>
        </a:p>
      </dgm:t>
    </dgm:pt>
    <dgm:pt modelId="{50B15055-2C33-4E77-A95E-03457139E639}" type="parTrans" cxnId="{E42794B6-BBC0-4779-80E2-927D14D0E81E}">
      <dgm:prSet/>
      <dgm:spPr/>
      <dgm:t>
        <a:bodyPr/>
        <a:lstStyle/>
        <a:p>
          <a:endParaRPr lang="el-GR" sz="1000">
            <a:solidFill>
              <a:schemeClr val="tx1"/>
            </a:solidFill>
          </a:endParaRPr>
        </a:p>
      </dgm:t>
    </dgm:pt>
    <dgm:pt modelId="{3808E01E-4A45-4703-8A97-C3EDB95CBC80}" type="sibTrans" cxnId="{E42794B6-BBC0-4779-80E2-927D14D0E81E}">
      <dgm:prSet/>
      <dgm:spPr/>
      <dgm:t>
        <a:bodyPr/>
        <a:lstStyle/>
        <a:p>
          <a:endParaRPr lang="el-GR" sz="1000">
            <a:solidFill>
              <a:schemeClr val="tx1"/>
            </a:solidFill>
          </a:endParaRPr>
        </a:p>
      </dgm:t>
    </dgm:pt>
    <dgm:pt modelId="{53918BF2-2107-4705-9E00-FF4077C95EAF}">
      <dgm:prSet phldrT="[Κείμενο]" custT="1"/>
      <dgm:spPr>
        <a:noFill/>
      </dgm:spPr>
      <dgm:t>
        <a:bodyPr/>
        <a:lstStyle/>
        <a:p>
          <a:r>
            <a:rPr lang="el-GR" sz="1000" dirty="0">
              <a:solidFill>
                <a:schemeClr val="tx1"/>
              </a:solidFill>
              <a:latin typeface="Century Gothic" pitchFamily="34" charset="0"/>
            </a:rPr>
            <a:t>Μείωση κοινωνικών ανισοτήτων</a:t>
          </a:r>
        </a:p>
      </dgm:t>
    </dgm:pt>
    <dgm:pt modelId="{664CE581-AAB9-4291-AD53-93837CE3D073}" type="parTrans" cxnId="{34E3ED48-8B37-44A2-806C-EDCD100E6D06}">
      <dgm:prSet/>
      <dgm:spPr/>
      <dgm:t>
        <a:bodyPr/>
        <a:lstStyle/>
        <a:p>
          <a:endParaRPr lang="el-GR" sz="1000">
            <a:solidFill>
              <a:schemeClr val="tx1"/>
            </a:solidFill>
          </a:endParaRPr>
        </a:p>
      </dgm:t>
    </dgm:pt>
    <dgm:pt modelId="{3476B300-2C0A-42C6-B00B-24214C591E03}" type="sibTrans" cxnId="{34E3ED48-8B37-44A2-806C-EDCD100E6D06}">
      <dgm:prSet/>
      <dgm:spPr/>
      <dgm:t>
        <a:bodyPr/>
        <a:lstStyle/>
        <a:p>
          <a:endParaRPr lang="el-GR" sz="1000">
            <a:solidFill>
              <a:schemeClr val="tx1"/>
            </a:solidFill>
          </a:endParaRPr>
        </a:p>
      </dgm:t>
    </dgm:pt>
    <dgm:pt modelId="{D04B97EA-1038-4112-A24C-B3CD4FF1E95B}">
      <dgm:prSet custT="1"/>
      <dgm:spPr>
        <a:noFill/>
      </dgm:spPr>
      <dgm:t>
        <a:bodyPr/>
        <a:lstStyle/>
        <a:p>
          <a:r>
            <a:rPr lang="el-GR" sz="1000" dirty="0">
              <a:solidFill>
                <a:schemeClr val="tx1"/>
              </a:solidFill>
              <a:latin typeface="Century Gothic" pitchFamily="34" charset="0"/>
            </a:rPr>
            <a:t>Καλύτερη εξυπηρέτηση πολιτών</a:t>
          </a:r>
        </a:p>
      </dgm:t>
    </dgm:pt>
    <dgm:pt modelId="{D273AABE-0C5E-4CA6-9DDF-66C5666DCAFA}" type="parTrans" cxnId="{F6EBC951-59C7-466C-A1E4-6CC0CCD86FF1}">
      <dgm:prSet/>
      <dgm:spPr/>
      <dgm:t>
        <a:bodyPr/>
        <a:lstStyle/>
        <a:p>
          <a:endParaRPr lang="el-GR" sz="1000">
            <a:solidFill>
              <a:schemeClr val="tx1"/>
            </a:solidFill>
          </a:endParaRPr>
        </a:p>
      </dgm:t>
    </dgm:pt>
    <dgm:pt modelId="{57F62D6D-777F-4068-AF6C-A15B7D7F27AC}" type="sibTrans" cxnId="{F6EBC951-59C7-466C-A1E4-6CC0CCD86FF1}">
      <dgm:prSet/>
      <dgm:spPr/>
      <dgm:t>
        <a:bodyPr/>
        <a:lstStyle/>
        <a:p>
          <a:endParaRPr lang="el-GR" sz="1000">
            <a:solidFill>
              <a:schemeClr val="tx1"/>
            </a:solidFill>
          </a:endParaRPr>
        </a:p>
      </dgm:t>
    </dgm:pt>
    <dgm:pt modelId="{CFDCBD5D-CEFB-4E07-B3F4-EABBFB5E31DE}">
      <dgm:prSet custT="1"/>
      <dgm:spPr>
        <a:noFill/>
      </dgm:spPr>
      <dgm:t>
        <a:bodyPr/>
        <a:lstStyle/>
        <a:p>
          <a:r>
            <a:rPr lang="el-GR" sz="1000" dirty="0">
              <a:solidFill>
                <a:schemeClr val="tx1"/>
              </a:solidFill>
              <a:latin typeface="Century Gothic" pitchFamily="34" charset="0"/>
            </a:rPr>
            <a:t>Αποδοτικότερη διαχείριση πόρων</a:t>
          </a:r>
        </a:p>
      </dgm:t>
    </dgm:pt>
    <dgm:pt modelId="{29C05C4F-EABA-498F-9E33-BF99762A0F7C}" type="parTrans" cxnId="{9D50B372-07FE-4674-8985-02EF71F10B30}">
      <dgm:prSet/>
      <dgm:spPr/>
      <dgm:t>
        <a:bodyPr/>
        <a:lstStyle/>
        <a:p>
          <a:endParaRPr lang="el-GR" sz="1000">
            <a:solidFill>
              <a:schemeClr val="tx1"/>
            </a:solidFill>
          </a:endParaRPr>
        </a:p>
      </dgm:t>
    </dgm:pt>
    <dgm:pt modelId="{66C0C25E-231A-4CAD-98E3-38487292DEAA}" type="sibTrans" cxnId="{9D50B372-07FE-4674-8985-02EF71F10B30}">
      <dgm:prSet/>
      <dgm:spPr/>
      <dgm:t>
        <a:bodyPr/>
        <a:lstStyle/>
        <a:p>
          <a:endParaRPr lang="el-GR" sz="1000">
            <a:solidFill>
              <a:schemeClr val="tx1"/>
            </a:solidFill>
          </a:endParaRPr>
        </a:p>
      </dgm:t>
    </dgm:pt>
    <dgm:pt modelId="{9BC1B113-4AE6-4E1D-A192-2A6EBC89D503}">
      <dgm:prSet custT="1"/>
      <dgm:spPr>
        <a:solidFill>
          <a:schemeClr val="accent6">
            <a:lumMod val="75000"/>
          </a:schemeClr>
        </a:solidFill>
      </dgm:spPr>
      <dgm:t>
        <a:bodyPr/>
        <a:lstStyle/>
        <a:p>
          <a:r>
            <a:rPr lang="el-GR" sz="1000" b="1" dirty="0">
              <a:solidFill>
                <a:schemeClr val="tx1"/>
              </a:solidFill>
              <a:latin typeface="Century Gothic" pitchFamily="34" charset="0"/>
            </a:rPr>
            <a:t>Βιώσιμη τουριστική ανάπτυξη</a:t>
          </a:r>
          <a:endParaRPr lang="el-GR" sz="1000" dirty="0">
            <a:solidFill>
              <a:schemeClr val="tx1"/>
            </a:solidFill>
            <a:latin typeface="Century Gothic" pitchFamily="34" charset="0"/>
          </a:endParaRPr>
        </a:p>
      </dgm:t>
    </dgm:pt>
    <dgm:pt modelId="{3C0B121C-FC0F-4A08-AB97-687085C9C72D}" type="parTrans" cxnId="{36C72D11-2264-4B39-9C02-FA67FA03E5FB}">
      <dgm:prSet/>
      <dgm:spPr/>
      <dgm:t>
        <a:bodyPr/>
        <a:lstStyle/>
        <a:p>
          <a:endParaRPr lang="el-GR" sz="1000">
            <a:solidFill>
              <a:schemeClr val="tx1"/>
            </a:solidFill>
          </a:endParaRPr>
        </a:p>
      </dgm:t>
    </dgm:pt>
    <dgm:pt modelId="{19002570-FE8A-4FEE-8C1B-B52F54934A6D}" type="sibTrans" cxnId="{36C72D11-2264-4B39-9C02-FA67FA03E5FB}">
      <dgm:prSet/>
      <dgm:spPr/>
      <dgm:t>
        <a:bodyPr/>
        <a:lstStyle/>
        <a:p>
          <a:endParaRPr lang="el-GR" sz="1000">
            <a:solidFill>
              <a:schemeClr val="tx1"/>
            </a:solidFill>
          </a:endParaRPr>
        </a:p>
      </dgm:t>
    </dgm:pt>
    <dgm:pt modelId="{600C2850-A5A0-4146-A641-890081219E9A}">
      <dgm:prSet custT="1"/>
      <dgm:spPr>
        <a:noFill/>
      </dgm:spPr>
      <dgm:t>
        <a:bodyPr/>
        <a:lstStyle/>
        <a:p>
          <a:r>
            <a:rPr lang="el-GR" sz="1000" dirty="0">
              <a:solidFill>
                <a:schemeClr val="tx1"/>
              </a:solidFill>
              <a:latin typeface="Century Gothic" pitchFamily="34" charset="0"/>
            </a:rPr>
            <a:t>Σύνδεση τουρισμού, πολιτισμού και περιβάλλοντος</a:t>
          </a:r>
          <a:endParaRPr lang="el-GR" sz="1000" dirty="0">
            <a:solidFill>
              <a:schemeClr val="tx1"/>
            </a:solidFill>
          </a:endParaRPr>
        </a:p>
      </dgm:t>
    </dgm:pt>
    <dgm:pt modelId="{1EF30EAF-8F15-4CF7-B9D2-ABAE2DAE04ED}" type="parTrans" cxnId="{2B7D2A55-4A09-4187-8A39-96105DFBE82E}">
      <dgm:prSet/>
      <dgm:spPr/>
      <dgm:t>
        <a:bodyPr/>
        <a:lstStyle/>
        <a:p>
          <a:endParaRPr lang="el-GR" sz="1000">
            <a:solidFill>
              <a:schemeClr val="tx1"/>
            </a:solidFill>
          </a:endParaRPr>
        </a:p>
      </dgm:t>
    </dgm:pt>
    <dgm:pt modelId="{9F353B63-EECB-493A-9D65-8FF5050BDA8D}" type="sibTrans" cxnId="{2B7D2A55-4A09-4187-8A39-96105DFBE82E}">
      <dgm:prSet/>
      <dgm:spPr/>
      <dgm:t>
        <a:bodyPr/>
        <a:lstStyle/>
        <a:p>
          <a:endParaRPr lang="el-GR" sz="1000">
            <a:solidFill>
              <a:schemeClr val="tx1"/>
            </a:solidFill>
          </a:endParaRPr>
        </a:p>
      </dgm:t>
    </dgm:pt>
    <dgm:pt modelId="{BA4AD6AF-5439-445A-A8E9-2C301EB8C3AE}">
      <dgm:prSet custT="1"/>
      <dgm:spPr>
        <a:noFill/>
      </dgm:spPr>
      <dgm:t>
        <a:bodyPr/>
        <a:lstStyle/>
        <a:p>
          <a:r>
            <a:rPr lang="el-GR" sz="1000" dirty="0">
              <a:solidFill>
                <a:schemeClr val="tx1"/>
              </a:solidFill>
              <a:latin typeface="Century Gothic" pitchFamily="34" charset="0"/>
            </a:rPr>
            <a:t>Σεβασμός στη φέρουσα ικανότητα της περιοχής </a:t>
          </a:r>
        </a:p>
      </dgm:t>
    </dgm:pt>
    <dgm:pt modelId="{7C96019B-EBF8-4EBD-9D73-BFA7F9C0803C}" type="parTrans" cxnId="{2ED68537-F646-497E-812F-5EAD72A9F24F}">
      <dgm:prSet/>
      <dgm:spPr/>
      <dgm:t>
        <a:bodyPr/>
        <a:lstStyle/>
        <a:p>
          <a:endParaRPr lang="el-GR" sz="1000">
            <a:solidFill>
              <a:schemeClr val="tx1"/>
            </a:solidFill>
          </a:endParaRPr>
        </a:p>
      </dgm:t>
    </dgm:pt>
    <dgm:pt modelId="{795282FE-A604-4002-BFB0-9D6BCA3168DA}" type="sibTrans" cxnId="{2ED68537-F646-497E-812F-5EAD72A9F24F}">
      <dgm:prSet/>
      <dgm:spPr/>
      <dgm:t>
        <a:bodyPr/>
        <a:lstStyle/>
        <a:p>
          <a:endParaRPr lang="el-GR" sz="1000">
            <a:solidFill>
              <a:schemeClr val="tx1"/>
            </a:solidFill>
          </a:endParaRPr>
        </a:p>
      </dgm:t>
    </dgm:pt>
    <dgm:pt modelId="{675FE435-B273-4076-BECC-CD219C5B2434}">
      <dgm:prSet custT="1"/>
      <dgm:spPr>
        <a:noFill/>
      </dgm:spPr>
      <dgm:t>
        <a:bodyPr/>
        <a:lstStyle/>
        <a:p>
          <a:r>
            <a:rPr lang="el-GR" sz="1000" dirty="0">
              <a:solidFill>
                <a:schemeClr val="tx1"/>
              </a:solidFill>
              <a:latin typeface="Century Gothic" pitchFamily="34" charset="0"/>
            </a:rPr>
            <a:t>Τοπική ανάπτυξη προς όφελος όλων</a:t>
          </a:r>
        </a:p>
      </dgm:t>
    </dgm:pt>
    <dgm:pt modelId="{3F180D7D-C7CC-41A9-941D-40F799432FE0}" type="parTrans" cxnId="{892F6C1D-DE49-4A74-93E2-0C2529F8D049}">
      <dgm:prSet/>
      <dgm:spPr/>
      <dgm:t>
        <a:bodyPr/>
        <a:lstStyle/>
        <a:p>
          <a:endParaRPr lang="el-GR" sz="1000">
            <a:solidFill>
              <a:schemeClr val="tx1"/>
            </a:solidFill>
          </a:endParaRPr>
        </a:p>
      </dgm:t>
    </dgm:pt>
    <dgm:pt modelId="{317DD788-1C6C-4E92-BB9E-911011BAEF2E}" type="sibTrans" cxnId="{892F6C1D-DE49-4A74-93E2-0C2529F8D049}">
      <dgm:prSet/>
      <dgm:spPr/>
      <dgm:t>
        <a:bodyPr/>
        <a:lstStyle/>
        <a:p>
          <a:endParaRPr lang="el-GR" sz="1000">
            <a:solidFill>
              <a:schemeClr val="tx1"/>
            </a:solidFill>
          </a:endParaRPr>
        </a:p>
      </dgm:t>
    </dgm:pt>
    <dgm:pt modelId="{0405835A-71D3-471B-BF1E-BB5B6BB66350}" type="pres">
      <dgm:prSet presAssocID="{B7C8B396-0549-4FC2-8671-15864DB88F2F}" presName="Name0" presStyleCnt="0">
        <dgm:presLayoutVars>
          <dgm:dir/>
          <dgm:animLvl val="lvl"/>
          <dgm:resizeHandles val="exact"/>
        </dgm:presLayoutVars>
      </dgm:prSet>
      <dgm:spPr/>
    </dgm:pt>
    <dgm:pt modelId="{38E3F72D-0BC0-481A-B458-0CD32D9071DE}" type="pres">
      <dgm:prSet presAssocID="{BF097B18-C7A3-4379-B2F0-3B251086FDAB}" presName="composite" presStyleCnt="0"/>
      <dgm:spPr/>
    </dgm:pt>
    <dgm:pt modelId="{74E8FE0A-8976-4BD9-A207-42FDDDE4B320}" type="pres">
      <dgm:prSet presAssocID="{BF097B18-C7A3-4379-B2F0-3B251086FDAB}" presName="parTx" presStyleLbl="alignNode1" presStyleIdx="0" presStyleCnt="4">
        <dgm:presLayoutVars>
          <dgm:chMax val="0"/>
          <dgm:chPref val="0"/>
          <dgm:bulletEnabled val="1"/>
        </dgm:presLayoutVars>
      </dgm:prSet>
      <dgm:spPr/>
    </dgm:pt>
    <dgm:pt modelId="{78CFF878-86ED-4198-9171-0C5880C39E01}" type="pres">
      <dgm:prSet presAssocID="{BF097B18-C7A3-4379-B2F0-3B251086FDAB}" presName="desTx" presStyleLbl="alignAccFollowNode1" presStyleIdx="0" presStyleCnt="4" custLinFactNeighborX="-103" custLinFactNeighborY="-2584">
        <dgm:presLayoutVars>
          <dgm:bulletEnabled val="1"/>
        </dgm:presLayoutVars>
      </dgm:prSet>
      <dgm:spPr/>
    </dgm:pt>
    <dgm:pt modelId="{F50ADCC4-00F8-4620-8E41-BA9213A7F251}" type="pres">
      <dgm:prSet presAssocID="{4B5A3938-98C9-4B9A-87C3-90A095735D51}" presName="space" presStyleCnt="0"/>
      <dgm:spPr/>
    </dgm:pt>
    <dgm:pt modelId="{931638C6-1812-4BDD-A098-16C5CC79EF0D}" type="pres">
      <dgm:prSet presAssocID="{D95F52CC-AB5C-4368-BE81-13AC00BFA691}" presName="composite" presStyleCnt="0"/>
      <dgm:spPr/>
    </dgm:pt>
    <dgm:pt modelId="{B921253D-84EE-4089-9386-EB54080D4628}" type="pres">
      <dgm:prSet presAssocID="{D95F52CC-AB5C-4368-BE81-13AC00BFA691}" presName="parTx" presStyleLbl="alignNode1" presStyleIdx="1" presStyleCnt="4" custLinFactNeighborX="-399" custLinFactNeighborY="852">
        <dgm:presLayoutVars>
          <dgm:chMax val="0"/>
          <dgm:chPref val="0"/>
          <dgm:bulletEnabled val="1"/>
        </dgm:presLayoutVars>
      </dgm:prSet>
      <dgm:spPr/>
    </dgm:pt>
    <dgm:pt modelId="{F812FF43-BB45-4B2E-BCC8-3077505ABD8C}" type="pres">
      <dgm:prSet presAssocID="{D95F52CC-AB5C-4368-BE81-13AC00BFA691}" presName="desTx" presStyleLbl="alignAccFollowNode1" presStyleIdx="1" presStyleCnt="4">
        <dgm:presLayoutVars>
          <dgm:bulletEnabled val="1"/>
        </dgm:presLayoutVars>
      </dgm:prSet>
      <dgm:spPr/>
    </dgm:pt>
    <dgm:pt modelId="{54EFC452-DFA2-4BC4-A74B-F56F1A42E2D7}" type="pres">
      <dgm:prSet presAssocID="{DBCDD0FF-32B9-4554-B3E7-12E1BC8D0DE7}" presName="space" presStyleCnt="0"/>
      <dgm:spPr/>
    </dgm:pt>
    <dgm:pt modelId="{6B54193E-DC32-4C59-AF36-37599BF088C3}" type="pres">
      <dgm:prSet presAssocID="{2A54E85C-A5DC-45C0-9EFE-AD310E1AC7AC}" presName="composite" presStyleCnt="0"/>
      <dgm:spPr/>
    </dgm:pt>
    <dgm:pt modelId="{43B5D3E3-D347-4792-97B1-F651A75259F5}" type="pres">
      <dgm:prSet presAssocID="{2A54E85C-A5DC-45C0-9EFE-AD310E1AC7AC}" presName="parTx" presStyleLbl="alignNode1" presStyleIdx="2" presStyleCnt="4">
        <dgm:presLayoutVars>
          <dgm:chMax val="0"/>
          <dgm:chPref val="0"/>
          <dgm:bulletEnabled val="1"/>
        </dgm:presLayoutVars>
      </dgm:prSet>
      <dgm:spPr/>
    </dgm:pt>
    <dgm:pt modelId="{78BCE984-7FDB-419F-83FB-32B3AF5D2233}" type="pres">
      <dgm:prSet presAssocID="{2A54E85C-A5DC-45C0-9EFE-AD310E1AC7AC}" presName="desTx" presStyleLbl="alignAccFollowNode1" presStyleIdx="2" presStyleCnt="4">
        <dgm:presLayoutVars>
          <dgm:bulletEnabled val="1"/>
        </dgm:presLayoutVars>
      </dgm:prSet>
      <dgm:spPr/>
    </dgm:pt>
    <dgm:pt modelId="{39701E9C-1511-456C-9A79-91B96033D468}" type="pres">
      <dgm:prSet presAssocID="{96072B28-523C-4C8C-AFA7-92DF88A43FE8}" presName="space" presStyleCnt="0"/>
      <dgm:spPr/>
    </dgm:pt>
    <dgm:pt modelId="{74FCDA4F-E4AA-409B-9B06-512A0C5272AA}" type="pres">
      <dgm:prSet presAssocID="{9BC1B113-4AE6-4E1D-A192-2A6EBC89D503}" presName="composite" presStyleCnt="0"/>
      <dgm:spPr/>
    </dgm:pt>
    <dgm:pt modelId="{A802F7C3-9B2B-478D-B6CB-43A04DA32792}" type="pres">
      <dgm:prSet presAssocID="{9BC1B113-4AE6-4E1D-A192-2A6EBC89D503}" presName="parTx" presStyleLbl="alignNode1" presStyleIdx="3" presStyleCnt="4">
        <dgm:presLayoutVars>
          <dgm:chMax val="0"/>
          <dgm:chPref val="0"/>
          <dgm:bulletEnabled val="1"/>
        </dgm:presLayoutVars>
      </dgm:prSet>
      <dgm:spPr/>
    </dgm:pt>
    <dgm:pt modelId="{1691CC9A-E290-4828-A7E7-636F4CA6A380}" type="pres">
      <dgm:prSet presAssocID="{9BC1B113-4AE6-4E1D-A192-2A6EBC89D503}" presName="desTx" presStyleLbl="alignAccFollowNode1" presStyleIdx="3" presStyleCnt="4">
        <dgm:presLayoutVars>
          <dgm:bulletEnabled val="1"/>
        </dgm:presLayoutVars>
      </dgm:prSet>
      <dgm:spPr/>
    </dgm:pt>
  </dgm:ptLst>
  <dgm:cxnLst>
    <dgm:cxn modelId="{2C9EDB0C-F865-4597-8D16-40DA49E2A2D6}" type="presOf" srcId="{D511E064-FEA3-4C01-A1D0-249ED78718D9}" destId="{78BCE984-7FDB-419F-83FB-32B3AF5D2233}" srcOrd="0" destOrd="0" presId="urn:microsoft.com/office/officeart/2005/8/layout/hList1"/>
    <dgm:cxn modelId="{36C72D11-2264-4B39-9C02-FA67FA03E5FB}" srcId="{B7C8B396-0549-4FC2-8671-15864DB88F2F}" destId="{9BC1B113-4AE6-4E1D-A192-2A6EBC89D503}" srcOrd="3" destOrd="0" parTransId="{3C0B121C-FC0F-4A08-AB97-687085C9C72D}" sibTransId="{19002570-FE8A-4FEE-8C1B-B52F54934A6D}"/>
    <dgm:cxn modelId="{892F6C1D-DE49-4A74-93E2-0C2529F8D049}" srcId="{9BC1B113-4AE6-4E1D-A192-2A6EBC89D503}" destId="{675FE435-B273-4076-BECC-CD219C5B2434}" srcOrd="2" destOrd="0" parTransId="{3F180D7D-C7CC-41A9-941D-40F799432FE0}" sibTransId="{317DD788-1C6C-4E92-BB9E-911011BAEF2E}"/>
    <dgm:cxn modelId="{5F4AA71E-FFDC-4AEF-9F0C-C6E310684F40}" srcId="{B7C8B396-0549-4FC2-8671-15864DB88F2F}" destId="{BF097B18-C7A3-4379-B2F0-3B251086FDAB}" srcOrd="0" destOrd="0" parTransId="{8992DE5B-E996-4C7C-8F7A-034F07812587}" sibTransId="{4B5A3938-98C9-4B9A-87C3-90A095735D51}"/>
    <dgm:cxn modelId="{68F8A832-A8FE-43A3-984A-624B18DB004B}" type="presOf" srcId="{600C2850-A5A0-4146-A641-890081219E9A}" destId="{1691CC9A-E290-4828-A7E7-636F4CA6A380}" srcOrd="0" destOrd="0" presId="urn:microsoft.com/office/officeart/2005/8/layout/hList1"/>
    <dgm:cxn modelId="{2ED68537-F646-497E-812F-5EAD72A9F24F}" srcId="{9BC1B113-4AE6-4E1D-A192-2A6EBC89D503}" destId="{BA4AD6AF-5439-445A-A8E9-2C301EB8C3AE}" srcOrd="1" destOrd="0" parTransId="{7C96019B-EBF8-4EBD-9D73-BFA7F9C0803C}" sibTransId="{795282FE-A604-4002-BFB0-9D6BCA3168DA}"/>
    <dgm:cxn modelId="{60A8313D-C5AB-4F39-9452-11EAFD5926A1}" type="presOf" srcId="{9BC1B113-4AE6-4E1D-A192-2A6EBC89D503}" destId="{A802F7C3-9B2B-478D-B6CB-43A04DA32792}" srcOrd="0" destOrd="0" presId="urn:microsoft.com/office/officeart/2005/8/layout/hList1"/>
    <dgm:cxn modelId="{65BEE05B-88C6-4597-A6FE-37E042C74EE9}" srcId="{D95F52CC-AB5C-4368-BE81-13AC00BFA691}" destId="{28EBD0F6-5F2F-4909-9604-7C7C5A177ACF}" srcOrd="0" destOrd="0" parTransId="{59515F3D-3687-43B8-A431-8415ACFDC089}" sibTransId="{8267CFD7-2BC1-49CB-9502-BA7CCAD16B5D}"/>
    <dgm:cxn modelId="{F697B25D-26CE-4D29-8B6B-802836F76D61}" srcId="{B7C8B396-0549-4FC2-8671-15864DB88F2F}" destId="{D95F52CC-AB5C-4368-BE81-13AC00BFA691}" srcOrd="1" destOrd="0" parTransId="{4E767207-FC04-4333-A4E8-FE3C5DAC65E3}" sibTransId="{DBCDD0FF-32B9-4554-B3E7-12E1BC8D0DE7}"/>
    <dgm:cxn modelId="{8FD44F60-9451-483F-B9D9-A024B11DAB27}" type="presOf" srcId="{D95F52CC-AB5C-4368-BE81-13AC00BFA691}" destId="{B921253D-84EE-4089-9386-EB54080D4628}" srcOrd="0" destOrd="0" presId="urn:microsoft.com/office/officeart/2005/8/layout/hList1"/>
    <dgm:cxn modelId="{34E3ED48-8B37-44A2-806C-EDCD100E6D06}" srcId="{D95F52CC-AB5C-4368-BE81-13AC00BFA691}" destId="{53918BF2-2107-4705-9E00-FF4077C95EAF}" srcOrd="2" destOrd="0" parTransId="{664CE581-AAB9-4291-AD53-93837CE3D073}" sibTransId="{3476B300-2C0A-42C6-B00B-24214C591E03}"/>
    <dgm:cxn modelId="{E283624B-BD06-48E2-A109-F0C724C0DE29}" srcId="{2A54E85C-A5DC-45C0-9EFE-AD310E1AC7AC}" destId="{D511E064-FEA3-4C01-A1D0-249ED78718D9}" srcOrd="0" destOrd="0" parTransId="{2C115B44-8CFE-44AF-888C-BAA499251B33}" sibTransId="{A94A02AC-4275-46F8-A543-8DBFBABE15C6}"/>
    <dgm:cxn modelId="{C4E5416F-4C51-416B-91DC-ABF4EF588A88}" type="presOf" srcId="{B7C8B396-0549-4FC2-8671-15864DB88F2F}" destId="{0405835A-71D3-471B-BF1E-BB5B6BB66350}" srcOrd="0" destOrd="0" presId="urn:microsoft.com/office/officeart/2005/8/layout/hList1"/>
    <dgm:cxn modelId="{0D343450-B9D9-4B19-99F8-83F5B0E24EC6}" srcId="{BF097B18-C7A3-4379-B2F0-3B251086FDAB}" destId="{CFB2E7F0-427D-48C1-BF6F-992851779611}" srcOrd="0" destOrd="0" parTransId="{3D1CF473-5558-45B6-ACA4-306B0E85FDD5}" sibTransId="{6D17ECD3-C7A9-45CE-B904-F8B696C62F87}"/>
    <dgm:cxn modelId="{FA465750-0A78-4EE9-9F0B-3A2DDADDF913}" type="presOf" srcId="{D04B97EA-1038-4112-A24C-B3CD4FF1E95B}" destId="{78BCE984-7FDB-419F-83FB-32B3AF5D2233}" srcOrd="0" destOrd="1" presId="urn:microsoft.com/office/officeart/2005/8/layout/hList1"/>
    <dgm:cxn modelId="{F6EBC951-59C7-466C-A1E4-6CC0CCD86FF1}" srcId="{2A54E85C-A5DC-45C0-9EFE-AD310E1AC7AC}" destId="{D04B97EA-1038-4112-A24C-B3CD4FF1E95B}" srcOrd="1" destOrd="0" parTransId="{D273AABE-0C5E-4CA6-9DDF-66C5666DCAFA}" sibTransId="{57F62D6D-777F-4068-AF6C-A15B7D7F27AC}"/>
    <dgm:cxn modelId="{9D50B372-07FE-4674-8985-02EF71F10B30}" srcId="{2A54E85C-A5DC-45C0-9EFE-AD310E1AC7AC}" destId="{CFDCBD5D-CEFB-4E07-B3F4-EABBFB5E31DE}" srcOrd="2" destOrd="0" parTransId="{29C05C4F-EABA-498F-9E33-BF99762A0F7C}" sibTransId="{66C0C25E-231A-4CAD-98E3-38487292DEAA}"/>
    <dgm:cxn modelId="{2B7D2A55-4A09-4187-8A39-96105DFBE82E}" srcId="{9BC1B113-4AE6-4E1D-A192-2A6EBC89D503}" destId="{600C2850-A5A0-4146-A641-890081219E9A}" srcOrd="0" destOrd="0" parTransId="{1EF30EAF-8F15-4CF7-B9D2-ABAE2DAE04ED}" sibTransId="{9F353B63-EECB-493A-9D65-8FF5050BDA8D}"/>
    <dgm:cxn modelId="{C367C156-2C74-4224-9987-D6A335C98917}" type="presOf" srcId="{2A54E85C-A5DC-45C0-9EFE-AD310E1AC7AC}" destId="{43B5D3E3-D347-4792-97B1-F651A75259F5}" srcOrd="0" destOrd="0" presId="urn:microsoft.com/office/officeart/2005/8/layout/hList1"/>
    <dgm:cxn modelId="{F38E4E58-5413-4509-8ADE-4B3F7FE28249}" type="presOf" srcId="{0ACB5D4D-0183-4F96-8B40-280334B972DD}" destId="{78CFF878-86ED-4198-9171-0C5880C39E01}" srcOrd="0" destOrd="2" presId="urn:microsoft.com/office/officeart/2005/8/layout/hList1"/>
    <dgm:cxn modelId="{C18B3D5A-E7B6-4157-91DC-6D19B836E9FF}" srcId="{BF097B18-C7A3-4379-B2F0-3B251086FDAB}" destId="{0ACB5D4D-0183-4F96-8B40-280334B972DD}" srcOrd="2" destOrd="0" parTransId="{6ED9CC13-075C-4568-A1FC-A2D643E864DB}" sibTransId="{76DC6404-72F3-4EA1-9B48-7F6429C682A5}"/>
    <dgm:cxn modelId="{F7C7EE84-534F-4C67-A679-2AFE95112473}" type="presOf" srcId="{BA4AD6AF-5439-445A-A8E9-2C301EB8C3AE}" destId="{1691CC9A-E290-4828-A7E7-636F4CA6A380}" srcOrd="0" destOrd="1" presId="urn:microsoft.com/office/officeart/2005/8/layout/hList1"/>
    <dgm:cxn modelId="{6523178B-AA04-4FE0-A389-36DD018A5B3D}" type="presOf" srcId="{28EBD0F6-5F2F-4909-9604-7C7C5A177ACF}" destId="{F812FF43-BB45-4B2E-BCC8-3077505ABD8C}" srcOrd="0" destOrd="0" presId="urn:microsoft.com/office/officeart/2005/8/layout/hList1"/>
    <dgm:cxn modelId="{E609DFB2-EFDA-4622-9246-F1E39E6ADED0}" type="presOf" srcId="{BF097B18-C7A3-4379-B2F0-3B251086FDAB}" destId="{74E8FE0A-8976-4BD9-A207-42FDDDE4B320}" srcOrd="0" destOrd="0" presId="urn:microsoft.com/office/officeart/2005/8/layout/hList1"/>
    <dgm:cxn modelId="{E42794B6-BBC0-4779-80E2-927D14D0E81E}" srcId="{D95F52CC-AB5C-4368-BE81-13AC00BFA691}" destId="{B81C3804-C01F-4470-981A-5B3A737EFB68}" srcOrd="1" destOrd="0" parTransId="{50B15055-2C33-4E77-A95E-03457139E639}" sibTransId="{3808E01E-4A45-4703-8A97-C3EDB95CBC80}"/>
    <dgm:cxn modelId="{B7C701BC-A1FC-4A30-AAB5-70B9FBB0307E}" type="presOf" srcId="{CFDCBD5D-CEFB-4E07-B3F4-EABBFB5E31DE}" destId="{78BCE984-7FDB-419F-83FB-32B3AF5D2233}" srcOrd="0" destOrd="2" presId="urn:microsoft.com/office/officeart/2005/8/layout/hList1"/>
    <dgm:cxn modelId="{444D83C5-1994-4C8A-8F96-9D2AE82DE566}" type="presOf" srcId="{53918BF2-2107-4705-9E00-FF4077C95EAF}" destId="{F812FF43-BB45-4B2E-BCC8-3077505ABD8C}" srcOrd="0" destOrd="2" presId="urn:microsoft.com/office/officeart/2005/8/layout/hList1"/>
    <dgm:cxn modelId="{807976CA-8632-4701-84AC-0872869B63E9}" srcId="{BF097B18-C7A3-4379-B2F0-3B251086FDAB}" destId="{F6682081-2907-483C-B591-D2C39DCA36FB}" srcOrd="1" destOrd="0" parTransId="{E50A7E87-285D-4E20-B9AF-32DA94405F70}" sibTransId="{F5AB52F7-C15F-4EF9-8586-9D0692FBB596}"/>
    <dgm:cxn modelId="{618765CE-7914-49BB-BB72-CB0991DEA996}" type="presOf" srcId="{B81C3804-C01F-4470-981A-5B3A737EFB68}" destId="{F812FF43-BB45-4B2E-BCC8-3077505ABD8C}" srcOrd="0" destOrd="1" presId="urn:microsoft.com/office/officeart/2005/8/layout/hList1"/>
    <dgm:cxn modelId="{494A90D9-39A2-4D51-B7D2-FE3B5BEED6E2}" srcId="{B7C8B396-0549-4FC2-8671-15864DB88F2F}" destId="{2A54E85C-A5DC-45C0-9EFE-AD310E1AC7AC}" srcOrd="2" destOrd="0" parTransId="{C3CEF077-0128-4E61-8DD3-DF24A167A02A}" sibTransId="{96072B28-523C-4C8C-AFA7-92DF88A43FE8}"/>
    <dgm:cxn modelId="{8E89C5DD-7A9F-4BE1-970B-66841B85A4E8}" type="presOf" srcId="{CFB2E7F0-427D-48C1-BF6F-992851779611}" destId="{78CFF878-86ED-4198-9171-0C5880C39E01}" srcOrd="0" destOrd="0" presId="urn:microsoft.com/office/officeart/2005/8/layout/hList1"/>
    <dgm:cxn modelId="{D8C18EE0-BE1E-46D0-AC38-F109A9E9E31A}" type="presOf" srcId="{675FE435-B273-4076-BECC-CD219C5B2434}" destId="{1691CC9A-E290-4828-A7E7-636F4CA6A380}" srcOrd="0" destOrd="2" presId="urn:microsoft.com/office/officeart/2005/8/layout/hList1"/>
    <dgm:cxn modelId="{1F4440FF-6A6D-4DAD-89C7-84846207F772}" type="presOf" srcId="{F6682081-2907-483C-B591-D2C39DCA36FB}" destId="{78CFF878-86ED-4198-9171-0C5880C39E01}" srcOrd="0" destOrd="1" presId="urn:microsoft.com/office/officeart/2005/8/layout/hList1"/>
    <dgm:cxn modelId="{90CDB7C3-F65F-4142-AAE2-862E77DEF69C}" type="presParOf" srcId="{0405835A-71D3-471B-BF1E-BB5B6BB66350}" destId="{38E3F72D-0BC0-481A-B458-0CD32D9071DE}" srcOrd="0" destOrd="0" presId="urn:microsoft.com/office/officeart/2005/8/layout/hList1"/>
    <dgm:cxn modelId="{2E91E382-986C-49B6-A44A-BBF335EEDB5B}" type="presParOf" srcId="{38E3F72D-0BC0-481A-B458-0CD32D9071DE}" destId="{74E8FE0A-8976-4BD9-A207-42FDDDE4B320}" srcOrd="0" destOrd="0" presId="urn:microsoft.com/office/officeart/2005/8/layout/hList1"/>
    <dgm:cxn modelId="{EEFB2C9A-7AC1-4345-86A6-01FE0912D8A5}" type="presParOf" srcId="{38E3F72D-0BC0-481A-B458-0CD32D9071DE}" destId="{78CFF878-86ED-4198-9171-0C5880C39E01}" srcOrd="1" destOrd="0" presId="urn:microsoft.com/office/officeart/2005/8/layout/hList1"/>
    <dgm:cxn modelId="{D5DB58F0-F24B-46A6-B720-0D368381A011}" type="presParOf" srcId="{0405835A-71D3-471B-BF1E-BB5B6BB66350}" destId="{F50ADCC4-00F8-4620-8E41-BA9213A7F251}" srcOrd="1" destOrd="0" presId="urn:microsoft.com/office/officeart/2005/8/layout/hList1"/>
    <dgm:cxn modelId="{B9FC3D96-114A-42FD-A36D-7D240F4CFAE0}" type="presParOf" srcId="{0405835A-71D3-471B-BF1E-BB5B6BB66350}" destId="{931638C6-1812-4BDD-A098-16C5CC79EF0D}" srcOrd="2" destOrd="0" presId="urn:microsoft.com/office/officeart/2005/8/layout/hList1"/>
    <dgm:cxn modelId="{783A6F6E-012E-48F1-B3C1-9C1621FB7AE1}" type="presParOf" srcId="{931638C6-1812-4BDD-A098-16C5CC79EF0D}" destId="{B921253D-84EE-4089-9386-EB54080D4628}" srcOrd="0" destOrd="0" presId="urn:microsoft.com/office/officeart/2005/8/layout/hList1"/>
    <dgm:cxn modelId="{0650BDF0-46DA-4954-BFAB-F0194AB1B1AA}" type="presParOf" srcId="{931638C6-1812-4BDD-A098-16C5CC79EF0D}" destId="{F812FF43-BB45-4B2E-BCC8-3077505ABD8C}" srcOrd="1" destOrd="0" presId="urn:microsoft.com/office/officeart/2005/8/layout/hList1"/>
    <dgm:cxn modelId="{091E15BE-9A0F-42B1-A421-99B7ADCF27CE}" type="presParOf" srcId="{0405835A-71D3-471B-BF1E-BB5B6BB66350}" destId="{54EFC452-DFA2-4BC4-A74B-F56F1A42E2D7}" srcOrd="3" destOrd="0" presId="urn:microsoft.com/office/officeart/2005/8/layout/hList1"/>
    <dgm:cxn modelId="{29FC5CBE-B8E6-4016-8759-0FA33E7CEDFB}" type="presParOf" srcId="{0405835A-71D3-471B-BF1E-BB5B6BB66350}" destId="{6B54193E-DC32-4C59-AF36-37599BF088C3}" srcOrd="4" destOrd="0" presId="urn:microsoft.com/office/officeart/2005/8/layout/hList1"/>
    <dgm:cxn modelId="{50ED3685-0A51-4AAB-B41D-C4CDD2042CA5}" type="presParOf" srcId="{6B54193E-DC32-4C59-AF36-37599BF088C3}" destId="{43B5D3E3-D347-4792-97B1-F651A75259F5}" srcOrd="0" destOrd="0" presId="urn:microsoft.com/office/officeart/2005/8/layout/hList1"/>
    <dgm:cxn modelId="{79E7EFE4-F493-49AB-95E5-B83FB08F9B29}" type="presParOf" srcId="{6B54193E-DC32-4C59-AF36-37599BF088C3}" destId="{78BCE984-7FDB-419F-83FB-32B3AF5D2233}" srcOrd="1" destOrd="0" presId="urn:microsoft.com/office/officeart/2005/8/layout/hList1"/>
    <dgm:cxn modelId="{0702E5CD-FE31-4E5F-BFDC-EA3F21CE090E}" type="presParOf" srcId="{0405835A-71D3-471B-BF1E-BB5B6BB66350}" destId="{39701E9C-1511-456C-9A79-91B96033D468}" srcOrd="5" destOrd="0" presId="urn:microsoft.com/office/officeart/2005/8/layout/hList1"/>
    <dgm:cxn modelId="{D71AB072-BDAC-42E0-B9C4-1C7FF38142CE}" type="presParOf" srcId="{0405835A-71D3-471B-BF1E-BB5B6BB66350}" destId="{74FCDA4F-E4AA-409B-9B06-512A0C5272AA}" srcOrd="6" destOrd="0" presId="urn:microsoft.com/office/officeart/2005/8/layout/hList1"/>
    <dgm:cxn modelId="{ABF08FFA-81B2-4AA4-A4AA-214D53A4B199}" type="presParOf" srcId="{74FCDA4F-E4AA-409B-9B06-512A0C5272AA}" destId="{A802F7C3-9B2B-478D-B6CB-43A04DA32792}" srcOrd="0" destOrd="0" presId="urn:microsoft.com/office/officeart/2005/8/layout/hList1"/>
    <dgm:cxn modelId="{A0D9DD7E-47D5-4CD5-8BF5-E6B2FB8FC2D1}" type="presParOf" srcId="{74FCDA4F-E4AA-409B-9B06-512A0C5272AA}" destId="{1691CC9A-E290-4828-A7E7-636F4CA6A38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FDC4EA-6FAE-4505-B993-B4652F2A1AA5}" type="doc">
      <dgm:prSet loTypeId="urn:microsoft.com/office/officeart/2005/8/layout/gear1" loCatId="cycle" qsTypeId="urn:microsoft.com/office/officeart/2005/8/quickstyle/simple1" qsCatId="simple" csTypeId="urn:microsoft.com/office/officeart/2005/8/colors/colorful5" csCatId="colorful" phldr="1"/>
      <dgm:spPr/>
    </dgm:pt>
    <dgm:pt modelId="{19C4D35E-9D53-42FA-A3B9-D3F363A36183}">
      <dgm:prSet phldrT="[Κείμενο]" phldr="1"/>
      <dgm:spPr>
        <a:blipFill rotWithShape="0">
          <a:blip xmlns:r="http://schemas.openxmlformats.org/officeDocument/2006/relationships" r:embed="rId1"/>
          <a:stretch>
            <a:fillRect/>
          </a:stretch>
        </a:blipFill>
      </dgm:spPr>
      <dgm:t>
        <a:bodyPr/>
        <a:lstStyle/>
        <a:p>
          <a:endParaRPr lang="el-GR" dirty="0"/>
        </a:p>
      </dgm:t>
    </dgm:pt>
    <dgm:pt modelId="{35E972C8-B5FB-434A-B081-0003E782CC58}" type="parTrans" cxnId="{FE57A6E3-C276-4325-A69B-824BA1D69DEA}">
      <dgm:prSet/>
      <dgm:spPr/>
      <dgm:t>
        <a:bodyPr/>
        <a:lstStyle/>
        <a:p>
          <a:endParaRPr lang="el-GR"/>
        </a:p>
      </dgm:t>
    </dgm:pt>
    <dgm:pt modelId="{BB84E107-30E3-4607-B7FC-981802C57DC9}" type="sibTrans" cxnId="{FE57A6E3-C276-4325-A69B-824BA1D69DEA}">
      <dgm:prSet/>
      <dgm:spPr/>
      <dgm:t>
        <a:bodyPr/>
        <a:lstStyle/>
        <a:p>
          <a:endParaRPr lang="el-GR" dirty="0"/>
        </a:p>
      </dgm:t>
    </dgm:pt>
    <dgm:pt modelId="{F937C74D-4693-4CF9-8ECD-65179ED19D67}">
      <dgm:prSet phldrT="[Κείμενο]" phldr="1"/>
      <dgm:spPr>
        <a:blipFill rotWithShape="0">
          <a:blip xmlns:r="http://schemas.openxmlformats.org/officeDocument/2006/relationships" r:embed="rId2"/>
          <a:stretch>
            <a:fillRect/>
          </a:stretch>
        </a:blipFill>
      </dgm:spPr>
      <dgm:t>
        <a:bodyPr/>
        <a:lstStyle/>
        <a:p>
          <a:endParaRPr lang="el-GR" dirty="0"/>
        </a:p>
      </dgm:t>
    </dgm:pt>
    <dgm:pt modelId="{8F99F05E-93D4-4D2B-A597-C7A741F24754}" type="parTrans" cxnId="{888F6E93-1078-464F-9380-62EEFA705DE8}">
      <dgm:prSet/>
      <dgm:spPr/>
      <dgm:t>
        <a:bodyPr/>
        <a:lstStyle/>
        <a:p>
          <a:endParaRPr lang="el-GR"/>
        </a:p>
      </dgm:t>
    </dgm:pt>
    <dgm:pt modelId="{30502A3E-5A87-42C1-8A84-B324E9EBC7CE}" type="sibTrans" cxnId="{888F6E93-1078-464F-9380-62EEFA705DE8}">
      <dgm:prSet/>
      <dgm:spPr/>
      <dgm:t>
        <a:bodyPr/>
        <a:lstStyle/>
        <a:p>
          <a:endParaRPr lang="el-GR" dirty="0"/>
        </a:p>
      </dgm:t>
    </dgm:pt>
    <dgm:pt modelId="{FDD4575D-4D82-4E13-9BC6-7DDC0BA0EE77}">
      <dgm:prSet phldrT="[Κείμενο]" phldr="1"/>
      <dgm:spPr>
        <a:blipFill rotWithShape="0">
          <a:blip xmlns:r="http://schemas.openxmlformats.org/officeDocument/2006/relationships" r:embed="rId3"/>
          <a:stretch>
            <a:fillRect/>
          </a:stretch>
        </a:blipFill>
      </dgm:spPr>
      <dgm:t>
        <a:bodyPr/>
        <a:lstStyle/>
        <a:p>
          <a:endParaRPr lang="el-GR" dirty="0"/>
        </a:p>
      </dgm:t>
    </dgm:pt>
    <dgm:pt modelId="{C76C9C0E-801F-4034-94E1-C1E60BAB647F}" type="sibTrans" cxnId="{2C82B287-9598-490D-9789-2A08BCC91E1E}">
      <dgm:prSet/>
      <dgm:spPr/>
      <dgm:t>
        <a:bodyPr/>
        <a:lstStyle/>
        <a:p>
          <a:endParaRPr lang="el-GR" dirty="0"/>
        </a:p>
      </dgm:t>
    </dgm:pt>
    <dgm:pt modelId="{4A9945F9-685A-42B2-9A72-07C205C7129E}" type="parTrans" cxnId="{2C82B287-9598-490D-9789-2A08BCC91E1E}">
      <dgm:prSet/>
      <dgm:spPr/>
      <dgm:t>
        <a:bodyPr/>
        <a:lstStyle/>
        <a:p>
          <a:endParaRPr lang="el-GR"/>
        </a:p>
      </dgm:t>
    </dgm:pt>
    <dgm:pt modelId="{AAC1D47A-F4DA-4864-8760-F33879C632D4}" type="pres">
      <dgm:prSet presAssocID="{4CFDC4EA-6FAE-4505-B993-B4652F2A1AA5}" presName="composite" presStyleCnt="0">
        <dgm:presLayoutVars>
          <dgm:chMax val="3"/>
          <dgm:animLvl val="lvl"/>
          <dgm:resizeHandles val="exact"/>
        </dgm:presLayoutVars>
      </dgm:prSet>
      <dgm:spPr/>
    </dgm:pt>
    <dgm:pt modelId="{534FC794-4716-4C92-8DB3-38020B315C79}" type="pres">
      <dgm:prSet presAssocID="{FDD4575D-4D82-4E13-9BC6-7DDC0BA0EE77}" presName="gear1" presStyleLbl="node1" presStyleIdx="0" presStyleCnt="3">
        <dgm:presLayoutVars>
          <dgm:chMax val="1"/>
          <dgm:bulletEnabled val="1"/>
        </dgm:presLayoutVars>
      </dgm:prSet>
      <dgm:spPr/>
    </dgm:pt>
    <dgm:pt modelId="{3A4A9B09-49A8-4A73-8D61-66AC01939038}" type="pres">
      <dgm:prSet presAssocID="{FDD4575D-4D82-4E13-9BC6-7DDC0BA0EE77}" presName="gear1srcNode" presStyleLbl="node1" presStyleIdx="0" presStyleCnt="3"/>
      <dgm:spPr/>
    </dgm:pt>
    <dgm:pt modelId="{6CAFEF0B-1F06-47DC-AD2F-C4BF2308CB95}" type="pres">
      <dgm:prSet presAssocID="{FDD4575D-4D82-4E13-9BC6-7DDC0BA0EE77}" presName="gear1dstNode" presStyleLbl="node1" presStyleIdx="0" presStyleCnt="3"/>
      <dgm:spPr/>
    </dgm:pt>
    <dgm:pt modelId="{0AF1EAA2-E1A4-4872-B225-8765A27B156A}" type="pres">
      <dgm:prSet presAssocID="{19C4D35E-9D53-42FA-A3B9-D3F363A36183}" presName="gear2" presStyleLbl="node1" presStyleIdx="1" presStyleCnt="3">
        <dgm:presLayoutVars>
          <dgm:chMax val="1"/>
          <dgm:bulletEnabled val="1"/>
        </dgm:presLayoutVars>
      </dgm:prSet>
      <dgm:spPr/>
    </dgm:pt>
    <dgm:pt modelId="{CD5E8115-1650-4B71-8137-A929388435E6}" type="pres">
      <dgm:prSet presAssocID="{19C4D35E-9D53-42FA-A3B9-D3F363A36183}" presName="gear2srcNode" presStyleLbl="node1" presStyleIdx="1" presStyleCnt="3"/>
      <dgm:spPr/>
    </dgm:pt>
    <dgm:pt modelId="{58F15CD5-6DEE-400F-A0B2-D188B12B0229}" type="pres">
      <dgm:prSet presAssocID="{19C4D35E-9D53-42FA-A3B9-D3F363A36183}" presName="gear2dstNode" presStyleLbl="node1" presStyleIdx="1" presStyleCnt="3"/>
      <dgm:spPr/>
    </dgm:pt>
    <dgm:pt modelId="{8F214947-879F-4C8F-8547-A8634153F976}" type="pres">
      <dgm:prSet presAssocID="{F937C74D-4693-4CF9-8ECD-65179ED19D67}" presName="gear3" presStyleLbl="node1" presStyleIdx="2" presStyleCnt="3"/>
      <dgm:spPr/>
    </dgm:pt>
    <dgm:pt modelId="{8962DC84-D04C-4D5B-913B-431FB8B233BD}" type="pres">
      <dgm:prSet presAssocID="{F937C74D-4693-4CF9-8ECD-65179ED19D67}" presName="gear3tx" presStyleLbl="node1" presStyleIdx="2" presStyleCnt="3">
        <dgm:presLayoutVars>
          <dgm:chMax val="1"/>
          <dgm:bulletEnabled val="1"/>
        </dgm:presLayoutVars>
      </dgm:prSet>
      <dgm:spPr/>
    </dgm:pt>
    <dgm:pt modelId="{ADF60E30-8D55-46A9-AA8E-23B277758209}" type="pres">
      <dgm:prSet presAssocID="{F937C74D-4693-4CF9-8ECD-65179ED19D67}" presName="gear3srcNode" presStyleLbl="node1" presStyleIdx="2" presStyleCnt="3"/>
      <dgm:spPr/>
    </dgm:pt>
    <dgm:pt modelId="{F3E96E2B-F228-4EE2-A464-293E76D423A1}" type="pres">
      <dgm:prSet presAssocID="{F937C74D-4693-4CF9-8ECD-65179ED19D67}" presName="gear3dstNode" presStyleLbl="node1" presStyleIdx="2" presStyleCnt="3"/>
      <dgm:spPr/>
    </dgm:pt>
    <dgm:pt modelId="{F252C550-352B-4635-A8A5-996B2F52C555}" type="pres">
      <dgm:prSet presAssocID="{C76C9C0E-801F-4034-94E1-C1E60BAB647F}" presName="connector1" presStyleLbl="sibTrans2D1" presStyleIdx="0" presStyleCnt="3"/>
      <dgm:spPr/>
    </dgm:pt>
    <dgm:pt modelId="{51E74520-D881-4F96-AD2A-5F31891991F4}" type="pres">
      <dgm:prSet presAssocID="{BB84E107-30E3-4607-B7FC-981802C57DC9}" presName="connector2" presStyleLbl="sibTrans2D1" presStyleIdx="1" presStyleCnt="3"/>
      <dgm:spPr/>
    </dgm:pt>
    <dgm:pt modelId="{8D6AB26F-FDFB-42CD-892E-C5A8D2FD69D2}" type="pres">
      <dgm:prSet presAssocID="{30502A3E-5A87-42C1-8A84-B324E9EBC7CE}" presName="connector3" presStyleLbl="sibTrans2D1" presStyleIdx="2" presStyleCnt="3"/>
      <dgm:spPr/>
    </dgm:pt>
  </dgm:ptLst>
  <dgm:cxnLst>
    <dgm:cxn modelId="{4EE01C08-C6ED-4CF3-86B1-F025C3DCC1A9}" type="presOf" srcId="{F937C74D-4693-4CF9-8ECD-65179ED19D67}" destId="{F3E96E2B-F228-4EE2-A464-293E76D423A1}" srcOrd="3" destOrd="0" presId="urn:microsoft.com/office/officeart/2005/8/layout/gear1"/>
    <dgm:cxn modelId="{0CC24026-FA50-41EF-B44C-A12E2DA6AAF2}" type="presOf" srcId="{4CFDC4EA-6FAE-4505-B993-B4652F2A1AA5}" destId="{AAC1D47A-F4DA-4864-8760-F33879C632D4}" srcOrd="0" destOrd="0" presId="urn:microsoft.com/office/officeart/2005/8/layout/gear1"/>
    <dgm:cxn modelId="{F4A38632-882E-4784-8BDC-A71E41000C34}" type="presOf" srcId="{30502A3E-5A87-42C1-8A84-B324E9EBC7CE}" destId="{8D6AB26F-FDFB-42CD-892E-C5A8D2FD69D2}" srcOrd="0" destOrd="0" presId="urn:microsoft.com/office/officeart/2005/8/layout/gear1"/>
    <dgm:cxn modelId="{7274C75B-9816-4208-ABB5-97E966BA3BA4}" type="presOf" srcId="{FDD4575D-4D82-4E13-9BC6-7DDC0BA0EE77}" destId="{3A4A9B09-49A8-4A73-8D61-66AC01939038}" srcOrd="1" destOrd="0" presId="urn:microsoft.com/office/officeart/2005/8/layout/gear1"/>
    <dgm:cxn modelId="{A48ABC46-222D-427C-8C9F-54A8B84143D2}" type="presOf" srcId="{FDD4575D-4D82-4E13-9BC6-7DDC0BA0EE77}" destId="{534FC794-4716-4C92-8DB3-38020B315C79}" srcOrd="0" destOrd="0" presId="urn:microsoft.com/office/officeart/2005/8/layout/gear1"/>
    <dgm:cxn modelId="{9261CE4D-5E13-42FE-9A4E-7FCD6F567BEF}" type="presOf" srcId="{F937C74D-4693-4CF9-8ECD-65179ED19D67}" destId="{8F214947-879F-4C8F-8547-A8634153F976}" srcOrd="0" destOrd="0" presId="urn:microsoft.com/office/officeart/2005/8/layout/gear1"/>
    <dgm:cxn modelId="{86265472-71E3-437E-95A3-C6A5B4527E05}" type="presOf" srcId="{19C4D35E-9D53-42FA-A3B9-D3F363A36183}" destId="{58F15CD5-6DEE-400F-A0B2-D188B12B0229}" srcOrd="2" destOrd="0" presId="urn:microsoft.com/office/officeart/2005/8/layout/gear1"/>
    <dgm:cxn modelId="{8474D359-E4B7-4B22-B08F-A07A0EC7E454}" type="presOf" srcId="{F937C74D-4693-4CF9-8ECD-65179ED19D67}" destId="{8962DC84-D04C-4D5B-913B-431FB8B233BD}" srcOrd="1" destOrd="0" presId="urn:microsoft.com/office/officeart/2005/8/layout/gear1"/>
    <dgm:cxn modelId="{2C82B287-9598-490D-9789-2A08BCC91E1E}" srcId="{4CFDC4EA-6FAE-4505-B993-B4652F2A1AA5}" destId="{FDD4575D-4D82-4E13-9BC6-7DDC0BA0EE77}" srcOrd="0" destOrd="0" parTransId="{4A9945F9-685A-42B2-9A72-07C205C7129E}" sibTransId="{C76C9C0E-801F-4034-94E1-C1E60BAB647F}"/>
    <dgm:cxn modelId="{888F6E93-1078-464F-9380-62EEFA705DE8}" srcId="{4CFDC4EA-6FAE-4505-B993-B4652F2A1AA5}" destId="{F937C74D-4693-4CF9-8ECD-65179ED19D67}" srcOrd="2" destOrd="0" parTransId="{8F99F05E-93D4-4D2B-A597-C7A741F24754}" sibTransId="{30502A3E-5A87-42C1-8A84-B324E9EBC7CE}"/>
    <dgm:cxn modelId="{D8C15493-7E91-49B2-A709-761D070F6B09}" type="presOf" srcId="{F937C74D-4693-4CF9-8ECD-65179ED19D67}" destId="{ADF60E30-8D55-46A9-AA8E-23B277758209}" srcOrd="2" destOrd="0" presId="urn:microsoft.com/office/officeart/2005/8/layout/gear1"/>
    <dgm:cxn modelId="{5423BBA2-C90B-49F6-943A-2C4BF407F5D0}" type="presOf" srcId="{19C4D35E-9D53-42FA-A3B9-D3F363A36183}" destId="{CD5E8115-1650-4B71-8137-A929388435E6}" srcOrd="1" destOrd="0" presId="urn:microsoft.com/office/officeart/2005/8/layout/gear1"/>
    <dgm:cxn modelId="{C6C872A6-78F1-43DA-BFD0-65C665B0955D}" type="presOf" srcId="{19C4D35E-9D53-42FA-A3B9-D3F363A36183}" destId="{0AF1EAA2-E1A4-4872-B225-8765A27B156A}" srcOrd="0" destOrd="0" presId="urn:microsoft.com/office/officeart/2005/8/layout/gear1"/>
    <dgm:cxn modelId="{FE0F97B1-F463-4FA8-BCF0-E5C815C1350F}" type="presOf" srcId="{FDD4575D-4D82-4E13-9BC6-7DDC0BA0EE77}" destId="{6CAFEF0B-1F06-47DC-AD2F-C4BF2308CB95}" srcOrd="2" destOrd="0" presId="urn:microsoft.com/office/officeart/2005/8/layout/gear1"/>
    <dgm:cxn modelId="{F03511D6-2ADC-4802-B80E-DDB37A7BE453}" type="presOf" srcId="{BB84E107-30E3-4607-B7FC-981802C57DC9}" destId="{51E74520-D881-4F96-AD2A-5F31891991F4}" srcOrd="0" destOrd="0" presId="urn:microsoft.com/office/officeart/2005/8/layout/gear1"/>
    <dgm:cxn modelId="{FE57A6E3-C276-4325-A69B-824BA1D69DEA}" srcId="{4CFDC4EA-6FAE-4505-B993-B4652F2A1AA5}" destId="{19C4D35E-9D53-42FA-A3B9-D3F363A36183}" srcOrd="1" destOrd="0" parTransId="{35E972C8-B5FB-434A-B081-0003E782CC58}" sibTransId="{BB84E107-30E3-4607-B7FC-981802C57DC9}"/>
    <dgm:cxn modelId="{1DD9BFFE-15D4-4574-B0DE-27D3B066F423}" type="presOf" srcId="{C76C9C0E-801F-4034-94E1-C1E60BAB647F}" destId="{F252C550-352B-4635-A8A5-996B2F52C555}" srcOrd="0" destOrd="0" presId="urn:microsoft.com/office/officeart/2005/8/layout/gear1"/>
    <dgm:cxn modelId="{E7BF2DAF-7176-4275-8DE0-54708C018870}" type="presParOf" srcId="{AAC1D47A-F4DA-4864-8760-F33879C632D4}" destId="{534FC794-4716-4C92-8DB3-38020B315C79}" srcOrd="0" destOrd="0" presId="urn:microsoft.com/office/officeart/2005/8/layout/gear1"/>
    <dgm:cxn modelId="{6FAF2720-FFC9-4DA9-B399-24DBCDE07A0A}" type="presParOf" srcId="{AAC1D47A-F4DA-4864-8760-F33879C632D4}" destId="{3A4A9B09-49A8-4A73-8D61-66AC01939038}" srcOrd="1" destOrd="0" presId="urn:microsoft.com/office/officeart/2005/8/layout/gear1"/>
    <dgm:cxn modelId="{F401F2EB-A741-48D4-8FDB-8F9C3A6FD223}" type="presParOf" srcId="{AAC1D47A-F4DA-4864-8760-F33879C632D4}" destId="{6CAFEF0B-1F06-47DC-AD2F-C4BF2308CB95}" srcOrd="2" destOrd="0" presId="urn:microsoft.com/office/officeart/2005/8/layout/gear1"/>
    <dgm:cxn modelId="{B3F0F0D0-8B67-423F-B9A6-83D49E238422}" type="presParOf" srcId="{AAC1D47A-F4DA-4864-8760-F33879C632D4}" destId="{0AF1EAA2-E1A4-4872-B225-8765A27B156A}" srcOrd="3" destOrd="0" presId="urn:microsoft.com/office/officeart/2005/8/layout/gear1"/>
    <dgm:cxn modelId="{4F376C3E-E53F-4C61-8187-8991CE2D31BB}" type="presParOf" srcId="{AAC1D47A-F4DA-4864-8760-F33879C632D4}" destId="{CD5E8115-1650-4B71-8137-A929388435E6}" srcOrd="4" destOrd="0" presId="urn:microsoft.com/office/officeart/2005/8/layout/gear1"/>
    <dgm:cxn modelId="{03E815F4-2BDD-4951-A0A6-250A2362C910}" type="presParOf" srcId="{AAC1D47A-F4DA-4864-8760-F33879C632D4}" destId="{58F15CD5-6DEE-400F-A0B2-D188B12B0229}" srcOrd="5" destOrd="0" presId="urn:microsoft.com/office/officeart/2005/8/layout/gear1"/>
    <dgm:cxn modelId="{50C15966-BE3A-4A1A-BEBC-9DB0DAB26979}" type="presParOf" srcId="{AAC1D47A-F4DA-4864-8760-F33879C632D4}" destId="{8F214947-879F-4C8F-8547-A8634153F976}" srcOrd="6" destOrd="0" presId="urn:microsoft.com/office/officeart/2005/8/layout/gear1"/>
    <dgm:cxn modelId="{05D951CF-2545-4CB1-B4AD-A98350D5E568}" type="presParOf" srcId="{AAC1D47A-F4DA-4864-8760-F33879C632D4}" destId="{8962DC84-D04C-4D5B-913B-431FB8B233BD}" srcOrd="7" destOrd="0" presId="urn:microsoft.com/office/officeart/2005/8/layout/gear1"/>
    <dgm:cxn modelId="{A6D193FB-DC65-43BD-B9BD-4626AF89969F}" type="presParOf" srcId="{AAC1D47A-F4DA-4864-8760-F33879C632D4}" destId="{ADF60E30-8D55-46A9-AA8E-23B277758209}" srcOrd="8" destOrd="0" presId="urn:microsoft.com/office/officeart/2005/8/layout/gear1"/>
    <dgm:cxn modelId="{F7F03F79-6A94-44C5-B177-3EE760817453}" type="presParOf" srcId="{AAC1D47A-F4DA-4864-8760-F33879C632D4}" destId="{F3E96E2B-F228-4EE2-A464-293E76D423A1}" srcOrd="9" destOrd="0" presId="urn:microsoft.com/office/officeart/2005/8/layout/gear1"/>
    <dgm:cxn modelId="{4A8B71F7-AAD8-4981-9178-891887B67B31}" type="presParOf" srcId="{AAC1D47A-F4DA-4864-8760-F33879C632D4}" destId="{F252C550-352B-4635-A8A5-996B2F52C555}" srcOrd="10" destOrd="0" presId="urn:microsoft.com/office/officeart/2005/8/layout/gear1"/>
    <dgm:cxn modelId="{223D3B4B-4D8F-441B-B258-AAFC394DE376}" type="presParOf" srcId="{AAC1D47A-F4DA-4864-8760-F33879C632D4}" destId="{51E74520-D881-4F96-AD2A-5F31891991F4}" srcOrd="11" destOrd="0" presId="urn:microsoft.com/office/officeart/2005/8/layout/gear1"/>
    <dgm:cxn modelId="{D7C3462A-0767-4D9C-9758-B5DD4F0318AE}" type="presParOf" srcId="{AAC1D47A-F4DA-4864-8760-F33879C632D4}" destId="{8D6AB26F-FDFB-42CD-892E-C5A8D2FD69D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D5C40-7484-46FD-8A5F-2D93362202B2}"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l-GR"/>
        </a:p>
      </dgm:t>
    </dgm:pt>
    <dgm:pt modelId="{8177CF97-09FA-4918-A9AE-BB6F0D68F61A}">
      <dgm:prSet phldrT="[Κείμενο]" phldr="1"/>
      <dgm:spPr>
        <a:blipFill rotWithShape="0">
          <a:blip xmlns:r="http://schemas.openxmlformats.org/officeDocument/2006/relationships" r:embed="rId1"/>
          <a:stretch>
            <a:fillRect/>
          </a:stretch>
        </a:blipFill>
      </dgm:spPr>
      <dgm:t>
        <a:bodyPr/>
        <a:lstStyle/>
        <a:p>
          <a:endParaRPr lang="el-GR" dirty="0"/>
        </a:p>
      </dgm:t>
    </dgm:pt>
    <dgm:pt modelId="{3B8988BF-7FFD-4A3F-B4FB-9D3F20988B8D}" type="parTrans" cxnId="{7EC42FC3-2301-49DD-81FA-D2D16FA61668}">
      <dgm:prSet/>
      <dgm:spPr/>
      <dgm:t>
        <a:bodyPr/>
        <a:lstStyle/>
        <a:p>
          <a:endParaRPr lang="el-GR"/>
        </a:p>
      </dgm:t>
    </dgm:pt>
    <dgm:pt modelId="{7639E5D1-4668-4660-8991-A20212856A83}" type="sibTrans" cxnId="{7EC42FC3-2301-49DD-81FA-D2D16FA61668}">
      <dgm:prSet/>
      <dgm:spPr/>
      <dgm:t>
        <a:bodyPr/>
        <a:lstStyle/>
        <a:p>
          <a:endParaRPr lang="el-GR"/>
        </a:p>
      </dgm:t>
    </dgm:pt>
    <dgm:pt modelId="{7EA5597A-02CF-4EFC-9C01-7CDD5B86FC61}">
      <dgm:prSet phldrT="[Κείμενο]" phldr="1"/>
      <dgm:spPr>
        <a:blipFill rotWithShape="0">
          <a:blip xmlns:r="http://schemas.openxmlformats.org/officeDocument/2006/relationships" r:embed="rId2"/>
          <a:stretch>
            <a:fillRect/>
          </a:stretch>
        </a:blipFill>
      </dgm:spPr>
      <dgm:t>
        <a:bodyPr/>
        <a:lstStyle/>
        <a:p>
          <a:endParaRPr lang="el-GR" dirty="0"/>
        </a:p>
      </dgm:t>
    </dgm:pt>
    <dgm:pt modelId="{3FCDFA8C-E1EC-41E3-A541-202C13F2DAD7}" type="parTrans" cxnId="{01960465-2BFD-41B4-A68D-8126BF438D73}">
      <dgm:prSet/>
      <dgm:spPr/>
      <dgm:t>
        <a:bodyPr/>
        <a:lstStyle/>
        <a:p>
          <a:endParaRPr lang="el-GR"/>
        </a:p>
      </dgm:t>
    </dgm:pt>
    <dgm:pt modelId="{AD8B6409-6F2A-4B80-9414-15B37BBB4A99}" type="sibTrans" cxnId="{01960465-2BFD-41B4-A68D-8126BF438D73}">
      <dgm:prSet/>
      <dgm:spPr/>
      <dgm:t>
        <a:bodyPr/>
        <a:lstStyle/>
        <a:p>
          <a:endParaRPr lang="el-GR"/>
        </a:p>
      </dgm:t>
    </dgm:pt>
    <dgm:pt modelId="{DB599BFC-09A4-4C41-833E-06468136C778}">
      <dgm:prSet phldrT="[Κείμενο]" phldr="1"/>
      <dgm:spPr>
        <a:blipFill rotWithShape="0">
          <a:blip xmlns:r="http://schemas.openxmlformats.org/officeDocument/2006/relationships" r:embed="rId3"/>
          <a:stretch>
            <a:fillRect/>
          </a:stretch>
        </a:blipFill>
      </dgm:spPr>
      <dgm:t>
        <a:bodyPr/>
        <a:lstStyle/>
        <a:p>
          <a:endParaRPr lang="el-GR" dirty="0"/>
        </a:p>
      </dgm:t>
    </dgm:pt>
    <dgm:pt modelId="{5B4F8E24-5760-45B1-9722-F1C2C2E9F3A9}" type="parTrans" cxnId="{EB554FB8-BADC-4B95-A678-0F47671397E7}">
      <dgm:prSet/>
      <dgm:spPr/>
      <dgm:t>
        <a:bodyPr/>
        <a:lstStyle/>
        <a:p>
          <a:endParaRPr lang="el-GR"/>
        </a:p>
      </dgm:t>
    </dgm:pt>
    <dgm:pt modelId="{0F370319-E162-4F93-AF00-1EE02C013426}" type="sibTrans" cxnId="{EB554FB8-BADC-4B95-A678-0F47671397E7}">
      <dgm:prSet/>
      <dgm:spPr/>
      <dgm:t>
        <a:bodyPr/>
        <a:lstStyle/>
        <a:p>
          <a:endParaRPr lang="el-GR"/>
        </a:p>
      </dgm:t>
    </dgm:pt>
    <dgm:pt modelId="{7628E99B-CEBA-4683-9D47-F0C4BC3300FE}">
      <dgm:prSet/>
      <dgm:spPr>
        <a:blipFill rotWithShape="0">
          <a:blip xmlns:r="http://schemas.openxmlformats.org/officeDocument/2006/relationships" r:embed="rId4"/>
          <a:stretch>
            <a:fillRect/>
          </a:stretch>
        </a:blipFill>
      </dgm:spPr>
      <dgm:t>
        <a:bodyPr/>
        <a:lstStyle/>
        <a:p>
          <a:endParaRPr lang="el-GR" dirty="0"/>
        </a:p>
      </dgm:t>
    </dgm:pt>
    <dgm:pt modelId="{82035F82-B02B-4348-B451-4F0416F60D89}" type="parTrans" cxnId="{75161071-9B35-43DA-8B29-654C91FBF0F2}">
      <dgm:prSet/>
      <dgm:spPr/>
      <dgm:t>
        <a:bodyPr/>
        <a:lstStyle/>
        <a:p>
          <a:endParaRPr lang="el-GR"/>
        </a:p>
      </dgm:t>
    </dgm:pt>
    <dgm:pt modelId="{19DF6FC0-1E49-45AB-A2E0-0190E0829BE6}" type="sibTrans" cxnId="{75161071-9B35-43DA-8B29-654C91FBF0F2}">
      <dgm:prSet/>
      <dgm:spPr/>
      <dgm:t>
        <a:bodyPr/>
        <a:lstStyle/>
        <a:p>
          <a:endParaRPr lang="el-GR"/>
        </a:p>
      </dgm:t>
    </dgm:pt>
    <dgm:pt modelId="{7D0EE0AC-D7E2-47CB-A56F-E3EC5285408B}">
      <dgm:prSet/>
      <dgm:spPr>
        <a:blipFill rotWithShape="0">
          <a:blip xmlns:r="http://schemas.openxmlformats.org/officeDocument/2006/relationships" r:embed="rId5"/>
          <a:stretch>
            <a:fillRect/>
          </a:stretch>
        </a:blipFill>
      </dgm:spPr>
      <dgm:t>
        <a:bodyPr/>
        <a:lstStyle/>
        <a:p>
          <a:endParaRPr lang="el-GR" dirty="0"/>
        </a:p>
      </dgm:t>
    </dgm:pt>
    <dgm:pt modelId="{317ED643-39B6-4E5E-8700-4E34FC0506F5}" type="parTrans" cxnId="{B45CAEBC-C13C-4ED9-AB28-769224206436}">
      <dgm:prSet/>
      <dgm:spPr/>
      <dgm:t>
        <a:bodyPr/>
        <a:lstStyle/>
        <a:p>
          <a:endParaRPr lang="el-GR"/>
        </a:p>
      </dgm:t>
    </dgm:pt>
    <dgm:pt modelId="{1BDC2BB4-6F95-4BE9-A726-568172CA3550}" type="sibTrans" cxnId="{B45CAEBC-C13C-4ED9-AB28-769224206436}">
      <dgm:prSet/>
      <dgm:spPr/>
      <dgm:t>
        <a:bodyPr/>
        <a:lstStyle/>
        <a:p>
          <a:endParaRPr lang="el-GR"/>
        </a:p>
      </dgm:t>
    </dgm:pt>
    <dgm:pt modelId="{1BFB1A91-7146-4A62-B655-1388109B3558}" type="pres">
      <dgm:prSet presAssocID="{099D5C40-7484-46FD-8A5F-2D93362202B2}" presName="theList" presStyleCnt="0">
        <dgm:presLayoutVars>
          <dgm:dir/>
          <dgm:animLvl val="lvl"/>
          <dgm:resizeHandles val="exact"/>
        </dgm:presLayoutVars>
      </dgm:prSet>
      <dgm:spPr/>
    </dgm:pt>
    <dgm:pt modelId="{96104BE8-0942-41A5-8B3A-B63D41F380FB}" type="pres">
      <dgm:prSet presAssocID="{8177CF97-09FA-4918-A9AE-BB6F0D68F61A}" presName="compNode" presStyleCnt="0"/>
      <dgm:spPr/>
    </dgm:pt>
    <dgm:pt modelId="{6533AF15-AAB0-401D-BE24-ABF758A279AE}" type="pres">
      <dgm:prSet presAssocID="{8177CF97-09FA-4918-A9AE-BB6F0D68F61A}" presName="aNode" presStyleLbl="bgShp" presStyleIdx="0" presStyleCnt="5"/>
      <dgm:spPr/>
    </dgm:pt>
    <dgm:pt modelId="{E590BCA0-C3EA-4F03-BBA1-B9B7C032F9E8}" type="pres">
      <dgm:prSet presAssocID="{8177CF97-09FA-4918-A9AE-BB6F0D68F61A}" presName="textNode" presStyleLbl="bgShp" presStyleIdx="0" presStyleCnt="5"/>
      <dgm:spPr/>
    </dgm:pt>
    <dgm:pt modelId="{F84B9B5D-D4AB-4EF4-A7E9-C103934FFF20}" type="pres">
      <dgm:prSet presAssocID="{8177CF97-09FA-4918-A9AE-BB6F0D68F61A}" presName="compChildNode" presStyleCnt="0"/>
      <dgm:spPr/>
    </dgm:pt>
    <dgm:pt modelId="{819BED55-F4FF-498C-A078-E9EB01C19AE6}" type="pres">
      <dgm:prSet presAssocID="{8177CF97-09FA-4918-A9AE-BB6F0D68F61A}" presName="theInnerList" presStyleCnt="0"/>
      <dgm:spPr/>
    </dgm:pt>
    <dgm:pt modelId="{29EEA0A4-D80E-4572-9D90-AEF879D91AB2}" type="pres">
      <dgm:prSet presAssocID="{8177CF97-09FA-4918-A9AE-BB6F0D68F61A}" presName="aSpace" presStyleCnt="0"/>
      <dgm:spPr/>
    </dgm:pt>
    <dgm:pt modelId="{B2E41EA9-0E35-4869-9743-4357FA20270A}" type="pres">
      <dgm:prSet presAssocID="{7EA5597A-02CF-4EFC-9C01-7CDD5B86FC61}" presName="compNode" presStyleCnt="0"/>
      <dgm:spPr/>
    </dgm:pt>
    <dgm:pt modelId="{5407DA1B-14F4-4D7E-A4C8-603823BC19B1}" type="pres">
      <dgm:prSet presAssocID="{7EA5597A-02CF-4EFC-9C01-7CDD5B86FC61}" presName="aNode" presStyleLbl="bgShp" presStyleIdx="1" presStyleCnt="5"/>
      <dgm:spPr/>
    </dgm:pt>
    <dgm:pt modelId="{D17084BD-1D21-413D-8B09-789F2A1C83A2}" type="pres">
      <dgm:prSet presAssocID="{7EA5597A-02CF-4EFC-9C01-7CDD5B86FC61}" presName="textNode" presStyleLbl="bgShp" presStyleIdx="1" presStyleCnt="5"/>
      <dgm:spPr/>
    </dgm:pt>
    <dgm:pt modelId="{06B6816E-2934-43D4-9F51-0212BFEF25F2}" type="pres">
      <dgm:prSet presAssocID="{7EA5597A-02CF-4EFC-9C01-7CDD5B86FC61}" presName="compChildNode" presStyleCnt="0"/>
      <dgm:spPr/>
    </dgm:pt>
    <dgm:pt modelId="{CCB32582-932B-46A5-9810-C4F75FC75AB1}" type="pres">
      <dgm:prSet presAssocID="{7EA5597A-02CF-4EFC-9C01-7CDD5B86FC61}" presName="theInnerList" presStyleCnt="0"/>
      <dgm:spPr/>
    </dgm:pt>
    <dgm:pt modelId="{FAB874B5-0AAC-4BF8-8D06-7FFF3E2E2A7F}" type="pres">
      <dgm:prSet presAssocID="{7EA5597A-02CF-4EFC-9C01-7CDD5B86FC61}" presName="aSpace" presStyleCnt="0"/>
      <dgm:spPr/>
    </dgm:pt>
    <dgm:pt modelId="{E337A5A3-9167-47FF-8C8C-EB7F4F58BFE6}" type="pres">
      <dgm:prSet presAssocID="{7D0EE0AC-D7E2-47CB-A56F-E3EC5285408B}" presName="compNode" presStyleCnt="0"/>
      <dgm:spPr/>
    </dgm:pt>
    <dgm:pt modelId="{EA9F0796-00F4-4874-B1F9-E63456AFFD05}" type="pres">
      <dgm:prSet presAssocID="{7D0EE0AC-D7E2-47CB-A56F-E3EC5285408B}" presName="aNode" presStyleLbl="bgShp" presStyleIdx="2" presStyleCnt="5"/>
      <dgm:spPr/>
    </dgm:pt>
    <dgm:pt modelId="{CE67F82D-780B-4059-A512-DC703C1AE06E}" type="pres">
      <dgm:prSet presAssocID="{7D0EE0AC-D7E2-47CB-A56F-E3EC5285408B}" presName="textNode" presStyleLbl="bgShp" presStyleIdx="2" presStyleCnt="5"/>
      <dgm:spPr/>
    </dgm:pt>
    <dgm:pt modelId="{236C0C32-E413-44BD-A684-FF5871A8C235}" type="pres">
      <dgm:prSet presAssocID="{7D0EE0AC-D7E2-47CB-A56F-E3EC5285408B}" presName="compChildNode" presStyleCnt="0"/>
      <dgm:spPr/>
    </dgm:pt>
    <dgm:pt modelId="{460B0705-84D5-4F45-9885-A9C3C2AA3C74}" type="pres">
      <dgm:prSet presAssocID="{7D0EE0AC-D7E2-47CB-A56F-E3EC5285408B}" presName="theInnerList" presStyleCnt="0"/>
      <dgm:spPr/>
    </dgm:pt>
    <dgm:pt modelId="{EB9667B5-2CFD-4B20-9579-676DFBE78D71}" type="pres">
      <dgm:prSet presAssocID="{7D0EE0AC-D7E2-47CB-A56F-E3EC5285408B}" presName="aSpace" presStyleCnt="0"/>
      <dgm:spPr/>
    </dgm:pt>
    <dgm:pt modelId="{DFE0C0E7-1633-4CAF-98E6-1B30A2F46E67}" type="pres">
      <dgm:prSet presAssocID="{7628E99B-CEBA-4683-9D47-F0C4BC3300FE}" presName="compNode" presStyleCnt="0"/>
      <dgm:spPr/>
    </dgm:pt>
    <dgm:pt modelId="{63446F9A-835C-4642-948E-DEAE31027214}" type="pres">
      <dgm:prSet presAssocID="{7628E99B-CEBA-4683-9D47-F0C4BC3300FE}" presName="aNode" presStyleLbl="bgShp" presStyleIdx="3" presStyleCnt="5"/>
      <dgm:spPr/>
    </dgm:pt>
    <dgm:pt modelId="{564C5213-D03A-454D-9C67-9F859208EFB2}" type="pres">
      <dgm:prSet presAssocID="{7628E99B-CEBA-4683-9D47-F0C4BC3300FE}" presName="textNode" presStyleLbl="bgShp" presStyleIdx="3" presStyleCnt="5"/>
      <dgm:spPr/>
    </dgm:pt>
    <dgm:pt modelId="{8AE9CD88-A47B-486C-92B5-F3EBEE15CDEB}" type="pres">
      <dgm:prSet presAssocID="{7628E99B-CEBA-4683-9D47-F0C4BC3300FE}" presName="compChildNode" presStyleCnt="0"/>
      <dgm:spPr/>
    </dgm:pt>
    <dgm:pt modelId="{5FEB67AE-C480-4C12-93F6-2019070602E9}" type="pres">
      <dgm:prSet presAssocID="{7628E99B-CEBA-4683-9D47-F0C4BC3300FE}" presName="theInnerList" presStyleCnt="0"/>
      <dgm:spPr/>
    </dgm:pt>
    <dgm:pt modelId="{1D0E23F4-E01D-43A1-BD65-1642E626724F}" type="pres">
      <dgm:prSet presAssocID="{7628E99B-CEBA-4683-9D47-F0C4BC3300FE}" presName="aSpace" presStyleCnt="0"/>
      <dgm:spPr/>
    </dgm:pt>
    <dgm:pt modelId="{A6D48F49-2747-438C-917F-A59DCFFD054F}" type="pres">
      <dgm:prSet presAssocID="{DB599BFC-09A4-4C41-833E-06468136C778}" presName="compNode" presStyleCnt="0"/>
      <dgm:spPr/>
    </dgm:pt>
    <dgm:pt modelId="{F76B9433-AE16-4B0E-B191-C967B419575A}" type="pres">
      <dgm:prSet presAssocID="{DB599BFC-09A4-4C41-833E-06468136C778}" presName="aNode" presStyleLbl="bgShp" presStyleIdx="4" presStyleCnt="5"/>
      <dgm:spPr/>
    </dgm:pt>
    <dgm:pt modelId="{8580AA0C-797A-42AD-9B4B-9909B3347CA9}" type="pres">
      <dgm:prSet presAssocID="{DB599BFC-09A4-4C41-833E-06468136C778}" presName="textNode" presStyleLbl="bgShp" presStyleIdx="4" presStyleCnt="5"/>
      <dgm:spPr/>
    </dgm:pt>
    <dgm:pt modelId="{F2F45D3E-5926-47F7-BF22-503949BDDD6F}" type="pres">
      <dgm:prSet presAssocID="{DB599BFC-09A4-4C41-833E-06468136C778}" presName="compChildNode" presStyleCnt="0"/>
      <dgm:spPr/>
    </dgm:pt>
    <dgm:pt modelId="{48C0E89C-D269-43AA-9158-F5454C6A692D}" type="pres">
      <dgm:prSet presAssocID="{DB599BFC-09A4-4C41-833E-06468136C778}" presName="theInnerList" presStyleCnt="0"/>
      <dgm:spPr/>
    </dgm:pt>
  </dgm:ptLst>
  <dgm:cxnLst>
    <dgm:cxn modelId="{8E35C404-5F5C-436F-9754-D59034D487A5}" type="presOf" srcId="{DB599BFC-09A4-4C41-833E-06468136C778}" destId="{F76B9433-AE16-4B0E-B191-C967B419575A}" srcOrd="0" destOrd="0" presId="urn:microsoft.com/office/officeart/2005/8/layout/lProcess2"/>
    <dgm:cxn modelId="{1C9CB73C-E96A-4B5E-997D-292C703ED0D6}" type="presOf" srcId="{7D0EE0AC-D7E2-47CB-A56F-E3EC5285408B}" destId="{EA9F0796-00F4-4874-B1F9-E63456AFFD05}" srcOrd="0" destOrd="0" presId="urn:microsoft.com/office/officeart/2005/8/layout/lProcess2"/>
    <dgm:cxn modelId="{01960465-2BFD-41B4-A68D-8126BF438D73}" srcId="{099D5C40-7484-46FD-8A5F-2D93362202B2}" destId="{7EA5597A-02CF-4EFC-9C01-7CDD5B86FC61}" srcOrd="1" destOrd="0" parTransId="{3FCDFA8C-E1EC-41E3-A541-202C13F2DAD7}" sibTransId="{AD8B6409-6F2A-4B80-9414-15B37BBB4A99}"/>
    <dgm:cxn modelId="{CBAF2D4B-81A0-4AFE-BFF1-CD50ACD882DD}" type="presOf" srcId="{8177CF97-09FA-4918-A9AE-BB6F0D68F61A}" destId="{6533AF15-AAB0-401D-BE24-ABF758A279AE}" srcOrd="0" destOrd="0" presId="urn:microsoft.com/office/officeart/2005/8/layout/lProcess2"/>
    <dgm:cxn modelId="{75161071-9B35-43DA-8B29-654C91FBF0F2}" srcId="{099D5C40-7484-46FD-8A5F-2D93362202B2}" destId="{7628E99B-CEBA-4683-9D47-F0C4BC3300FE}" srcOrd="3" destOrd="0" parTransId="{82035F82-B02B-4348-B451-4F0416F60D89}" sibTransId="{19DF6FC0-1E49-45AB-A2E0-0190E0829BE6}"/>
    <dgm:cxn modelId="{A4B66F71-E645-469B-8355-73EF33A71AA9}" type="presOf" srcId="{7628E99B-CEBA-4683-9D47-F0C4BC3300FE}" destId="{63446F9A-835C-4642-948E-DEAE31027214}" srcOrd="0" destOrd="0" presId="urn:microsoft.com/office/officeart/2005/8/layout/lProcess2"/>
    <dgm:cxn modelId="{73A24072-1E9C-488B-AA8F-7CB65936FE24}" type="presOf" srcId="{7EA5597A-02CF-4EFC-9C01-7CDD5B86FC61}" destId="{D17084BD-1D21-413D-8B09-789F2A1C83A2}" srcOrd="1" destOrd="0" presId="urn:microsoft.com/office/officeart/2005/8/layout/lProcess2"/>
    <dgm:cxn modelId="{5AB1D653-6078-4804-8916-3A08B4E2B304}" type="presOf" srcId="{7EA5597A-02CF-4EFC-9C01-7CDD5B86FC61}" destId="{5407DA1B-14F4-4D7E-A4C8-603823BC19B1}" srcOrd="0" destOrd="0" presId="urn:microsoft.com/office/officeart/2005/8/layout/lProcess2"/>
    <dgm:cxn modelId="{7310A055-3EEE-486B-84BD-D8B9C408EC5D}" type="presOf" srcId="{DB599BFC-09A4-4C41-833E-06468136C778}" destId="{8580AA0C-797A-42AD-9B4B-9909B3347CA9}" srcOrd="1" destOrd="0" presId="urn:microsoft.com/office/officeart/2005/8/layout/lProcess2"/>
    <dgm:cxn modelId="{70AB3F79-FF52-440F-85DD-1455BC9EB22A}" type="presOf" srcId="{8177CF97-09FA-4918-A9AE-BB6F0D68F61A}" destId="{E590BCA0-C3EA-4F03-BBA1-B9B7C032F9E8}" srcOrd="1" destOrd="0" presId="urn:microsoft.com/office/officeart/2005/8/layout/lProcess2"/>
    <dgm:cxn modelId="{63276897-58AE-41C0-B9CD-5EAA6F3025E6}" type="presOf" srcId="{7D0EE0AC-D7E2-47CB-A56F-E3EC5285408B}" destId="{CE67F82D-780B-4059-A512-DC703C1AE06E}" srcOrd="1" destOrd="0" presId="urn:microsoft.com/office/officeart/2005/8/layout/lProcess2"/>
    <dgm:cxn modelId="{2311ECAF-9117-492D-8658-D1B25F1C28DD}" type="presOf" srcId="{099D5C40-7484-46FD-8A5F-2D93362202B2}" destId="{1BFB1A91-7146-4A62-B655-1388109B3558}" srcOrd="0" destOrd="0" presId="urn:microsoft.com/office/officeart/2005/8/layout/lProcess2"/>
    <dgm:cxn modelId="{EB554FB8-BADC-4B95-A678-0F47671397E7}" srcId="{099D5C40-7484-46FD-8A5F-2D93362202B2}" destId="{DB599BFC-09A4-4C41-833E-06468136C778}" srcOrd="4" destOrd="0" parTransId="{5B4F8E24-5760-45B1-9722-F1C2C2E9F3A9}" sibTransId="{0F370319-E162-4F93-AF00-1EE02C013426}"/>
    <dgm:cxn modelId="{B45CAEBC-C13C-4ED9-AB28-769224206436}" srcId="{099D5C40-7484-46FD-8A5F-2D93362202B2}" destId="{7D0EE0AC-D7E2-47CB-A56F-E3EC5285408B}" srcOrd="2" destOrd="0" parTransId="{317ED643-39B6-4E5E-8700-4E34FC0506F5}" sibTransId="{1BDC2BB4-6F95-4BE9-A726-568172CA3550}"/>
    <dgm:cxn modelId="{7EC42FC3-2301-49DD-81FA-D2D16FA61668}" srcId="{099D5C40-7484-46FD-8A5F-2D93362202B2}" destId="{8177CF97-09FA-4918-A9AE-BB6F0D68F61A}" srcOrd="0" destOrd="0" parTransId="{3B8988BF-7FFD-4A3F-B4FB-9D3F20988B8D}" sibTransId="{7639E5D1-4668-4660-8991-A20212856A83}"/>
    <dgm:cxn modelId="{22E17EED-B94A-46F5-9FC8-EDF10A9A6A00}" type="presOf" srcId="{7628E99B-CEBA-4683-9D47-F0C4BC3300FE}" destId="{564C5213-D03A-454D-9C67-9F859208EFB2}" srcOrd="1" destOrd="0" presId="urn:microsoft.com/office/officeart/2005/8/layout/lProcess2"/>
    <dgm:cxn modelId="{A6C56B0F-831B-41FC-963B-3F7CC7707A0B}" type="presParOf" srcId="{1BFB1A91-7146-4A62-B655-1388109B3558}" destId="{96104BE8-0942-41A5-8B3A-B63D41F380FB}" srcOrd="0" destOrd="0" presId="urn:microsoft.com/office/officeart/2005/8/layout/lProcess2"/>
    <dgm:cxn modelId="{7D66BA7D-CBAA-4B9D-A708-31C26B06A01E}" type="presParOf" srcId="{96104BE8-0942-41A5-8B3A-B63D41F380FB}" destId="{6533AF15-AAB0-401D-BE24-ABF758A279AE}" srcOrd="0" destOrd="0" presId="urn:microsoft.com/office/officeart/2005/8/layout/lProcess2"/>
    <dgm:cxn modelId="{A7EEAE49-CD03-41A4-9D6B-D69156977433}" type="presParOf" srcId="{96104BE8-0942-41A5-8B3A-B63D41F380FB}" destId="{E590BCA0-C3EA-4F03-BBA1-B9B7C032F9E8}" srcOrd="1" destOrd="0" presId="urn:microsoft.com/office/officeart/2005/8/layout/lProcess2"/>
    <dgm:cxn modelId="{76B42899-0FB6-4158-AE5A-83E98DDA575A}" type="presParOf" srcId="{96104BE8-0942-41A5-8B3A-B63D41F380FB}" destId="{F84B9B5D-D4AB-4EF4-A7E9-C103934FFF20}" srcOrd="2" destOrd="0" presId="urn:microsoft.com/office/officeart/2005/8/layout/lProcess2"/>
    <dgm:cxn modelId="{E966BEA6-ACF3-4093-9FF0-0F40D7161E84}" type="presParOf" srcId="{F84B9B5D-D4AB-4EF4-A7E9-C103934FFF20}" destId="{819BED55-F4FF-498C-A078-E9EB01C19AE6}" srcOrd="0" destOrd="0" presId="urn:microsoft.com/office/officeart/2005/8/layout/lProcess2"/>
    <dgm:cxn modelId="{046A4998-9C10-4F9E-B108-861C57D273E2}" type="presParOf" srcId="{1BFB1A91-7146-4A62-B655-1388109B3558}" destId="{29EEA0A4-D80E-4572-9D90-AEF879D91AB2}" srcOrd="1" destOrd="0" presId="urn:microsoft.com/office/officeart/2005/8/layout/lProcess2"/>
    <dgm:cxn modelId="{559BB568-541D-47D6-9A08-0834F27395D7}" type="presParOf" srcId="{1BFB1A91-7146-4A62-B655-1388109B3558}" destId="{B2E41EA9-0E35-4869-9743-4357FA20270A}" srcOrd="2" destOrd="0" presId="urn:microsoft.com/office/officeart/2005/8/layout/lProcess2"/>
    <dgm:cxn modelId="{24540851-BCA3-4D54-ACB1-FCDADECD5404}" type="presParOf" srcId="{B2E41EA9-0E35-4869-9743-4357FA20270A}" destId="{5407DA1B-14F4-4D7E-A4C8-603823BC19B1}" srcOrd="0" destOrd="0" presId="urn:microsoft.com/office/officeart/2005/8/layout/lProcess2"/>
    <dgm:cxn modelId="{F08C7C7D-7FD6-4C67-8A66-982472E01639}" type="presParOf" srcId="{B2E41EA9-0E35-4869-9743-4357FA20270A}" destId="{D17084BD-1D21-413D-8B09-789F2A1C83A2}" srcOrd="1" destOrd="0" presId="urn:microsoft.com/office/officeart/2005/8/layout/lProcess2"/>
    <dgm:cxn modelId="{52419D04-E647-464A-AAC8-3A47A3ED9D25}" type="presParOf" srcId="{B2E41EA9-0E35-4869-9743-4357FA20270A}" destId="{06B6816E-2934-43D4-9F51-0212BFEF25F2}" srcOrd="2" destOrd="0" presId="urn:microsoft.com/office/officeart/2005/8/layout/lProcess2"/>
    <dgm:cxn modelId="{8A2E696C-D3A8-4D77-900D-0AC0D0198560}" type="presParOf" srcId="{06B6816E-2934-43D4-9F51-0212BFEF25F2}" destId="{CCB32582-932B-46A5-9810-C4F75FC75AB1}" srcOrd="0" destOrd="0" presId="urn:microsoft.com/office/officeart/2005/8/layout/lProcess2"/>
    <dgm:cxn modelId="{32A4B805-5A78-40FA-B118-48B7376D89A7}" type="presParOf" srcId="{1BFB1A91-7146-4A62-B655-1388109B3558}" destId="{FAB874B5-0AAC-4BF8-8D06-7FFF3E2E2A7F}" srcOrd="3" destOrd="0" presId="urn:microsoft.com/office/officeart/2005/8/layout/lProcess2"/>
    <dgm:cxn modelId="{F58C7FEB-ABDF-4935-AADE-E3661FD511C8}" type="presParOf" srcId="{1BFB1A91-7146-4A62-B655-1388109B3558}" destId="{E337A5A3-9167-47FF-8C8C-EB7F4F58BFE6}" srcOrd="4" destOrd="0" presId="urn:microsoft.com/office/officeart/2005/8/layout/lProcess2"/>
    <dgm:cxn modelId="{3AF6775E-0836-4CA0-AFD5-086ED58BC611}" type="presParOf" srcId="{E337A5A3-9167-47FF-8C8C-EB7F4F58BFE6}" destId="{EA9F0796-00F4-4874-B1F9-E63456AFFD05}" srcOrd="0" destOrd="0" presId="urn:microsoft.com/office/officeart/2005/8/layout/lProcess2"/>
    <dgm:cxn modelId="{E9909C91-A828-4CC3-A25C-316DB34A272B}" type="presParOf" srcId="{E337A5A3-9167-47FF-8C8C-EB7F4F58BFE6}" destId="{CE67F82D-780B-4059-A512-DC703C1AE06E}" srcOrd="1" destOrd="0" presId="urn:microsoft.com/office/officeart/2005/8/layout/lProcess2"/>
    <dgm:cxn modelId="{70E168F9-4E9B-4BE9-9DAE-8AF552022C41}" type="presParOf" srcId="{E337A5A3-9167-47FF-8C8C-EB7F4F58BFE6}" destId="{236C0C32-E413-44BD-A684-FF5871A8C235}" srcOrd="2" destOrd="0" presId="urn:microsoft.com/office/officeart/2005/8/layout/lProcess2"/>
    <dgm:cxn modelId="{5BC1127E-2183-42FF-BCDD-EFD9150E4DD4}" type="presParOf" srcId="{236C0C32-E413-44BD-A684-FF5871A8C235}" destId="{460B0705-84D5-4F45-9885-A9C3C2AA3C74}" srcOrd="0" destOrd="0" presId="urn:microsoft.com/office/officeart/2005/8/layout/lProcess2"/>
    <dgm:cxn modelId="{699AFB3A-3CA2-4638-B0F2-DCFBD60B1529}" type="presParOf" srcId="{1BFB1A91-7146-4A62-B655-1388109B3558}" destId="{EB9667B5-2CFD-4B20-9579-676DFBE78D71}" srcOrd="5" destOrd="0" presId="urn:microsoft.com/office/officeart/2005/8/layout/lProcess2"/>
    <dgm:cxn modelId="{237CE71F-7B70-4845-8548-90943713CAEF}" type="presParOf" srcId="{1BFB1A91-7146-4A62-B655-1388109B3558}" destId="{DFE0C0E7-1633-4CAF-98E6-1B30A2F46E67}" srcOrd="6" destOrd="0" presId="urn:microsoft.com/office/officeart/2005/8/layout/lProcess2"/>
    <dgm:cxn modelId="{2FD02BC0-E35C-424B-95A2-EB6AB2FE8B89}" type="presParOf" srcId="{DFE0C0E7-1633-4CAF-98E6-1B30A2F46E67}" destId="{63446F9A-835C-4642-948E-DEAE31027214}" srcOrd="0" destOrd="0" presId="urn:microsoft.com/office/officeart/2005/8/layout/lProcess2"/>
    <dgm:cxn modelId="{202BA97B-EC6F-4D1B-9F18-96510EE93B54}" type="presParOf" srcId="{DFE0C0E7-1633-4CAF-98E6-1B30A2F46E67}" destId="{564C5213-D03A-454D-9C67-9F859208EFB2}" srcOrd="1" destOrd="0" presId="urn:microsoft.com/office/officeart/2005/8/layout/lProcess2"/>
    <dgm:cxn modelId="{537C8C1D-97FE-47DA-BAF3-38A434E5A5BD}" type="presParOf" srcId="{DFE0C0E7-1633-4CAF-98E6-1B30A2F46E67}" destId="{8AE9CD88-A47B-486C-92B5-F3EBEE15CDEB}" srcOrd="2" destOrd="0" presId="urn:microsoft.com/office/officeart/2005/8/layout/lProcess2"/>
    <dgm:cxn modelId="{EAD06911-2B7F-4C3C-AA12-2F99443B5A92}" type="presParOf" srcId="{8AE9CD88-A47B-486C-92B5-F3EBEE15CDEB}" destId="{5FEB67AE-C480-4C12-93F6-2019070602E9}" srcOrd="0" destOrd="0" presId="urn:microsoft.com/office/officeart/2005/8/layout/lProcess2"/>
    <dgm:cxn modelId="{2DBFA951-0170-4351-AC74-6DEE1C3E87F3}" type="presParOf" srcId="{1BFB1A91-7146-4A62-B655-1388109B3558}" destId="{1D0E23F4-E01D-43A1-BD65-1642E626724F}" srcOrd="7" destOrd="0" presId="urn:microsoft.com/office/officeart/2005/8/layout/lProcess2"/>
    <dgm:cxn modelId="{DD693CA5-94BD-491A-ACFB-E09AFAF9704F}" type="presParOf" srcId="{1BFB1A91-7146-4A62-B655-1388109B3558}" destId="{A6D48F49-2747-438C-917F-A59DCFFD054F}" srcOrd="8" destOrd="0" presId="urn:microsoft.com/office/officeart/2005/8/layout/lProcess2"/>
    <dgm:cxn modelId="{934255D2-7CE0-4B7F-93A8-3A6BFC29CC7A}" type="presParOf" srcId="{A6D48F49-2747-438C-917F-A59DCFFD054F}" destId="{F76B9433-AE16-4B0E-B191-C967B419575A}" srcOrd="0" destOrd="0" presId="urn:microsoft.com/office/officeart/2005/8/layout/lProcess2"/>
    <dgm:cxn modelId="{FFC6AA32-D72D-4B92-846F-534A228A49D5}" type="presParOf" srcId="{A6D48F49-2747-438C-917F-A59DCFFD054F}" destId="{8580AA0C-797A-42AD-9B4B-9909B3347CA9}" srcOrd="1" destOrd="0" presId="urn:microsoft.com/office/officeart/2005/8/layout/lProcess2"/>
    <dgm:cxn modelId="{D3BEE1F7-BC03-4E27-8C09-DDEBAA195320}" type="presParOf" srcId="{A6D48F49-2747-438C-917F-A59DCFFD054F}" destId="{F2F45D3E-5926-47F7-BF22-503949BDDD6F}" srcOrd="2" destOrd="0" presId="urn:microsoft.com/office/officeart/2005/8/layout/lProcess2"/>
    <dgm:cxn modelId="{0D542166-8506-43AE-B5B6-7D8643568184}" type="presParOf" srcId="{F2F45D3E-5926-47F7-BF22-503949BDDD6F}" destId="{48C0E89C-D269-43AA-9158-F5454C6A692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107220-52D4-423E-98AE-78D80E17D915}" type="doc">
      <dgm:prSet loTypeId="urn:microsoft.com/office/officeart/2005/8/layout/venn3" loCatId="relationship" qsTypeId="urn:microsoft.com/office/officeart/2005/8/quickstyle/simple3" qsCatId="simple" csTypeId="urn:microsoft.com/office/officeart/2005/8/colors/accent0_2" csCatId="mainScheme" phldr="1"/>
      <dgm:spPr/>
      <dgm:t>
        <a:bodyPr/>
        <a:lstStyle/>
        <a:p>
          <a:endParaRPr lang="el-GR"/>
        </a:p>
      </dgm:t>
    </dgm:pt>
    <dgm:pt modelId="{2F2627FD-DA02-4958-830F-1B424787ED43}">
      <dgm:prSet phldrT="[Κείμενο]"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l-GR" sz="1100" b="1" dirty="0">
              <a:latin typeface="Century Gothic" pitchFamily="34" charset="0"/>
            </a:rPr>
            <a:t>Βελτίωση καθημερινότητας</a:t>
          </a:r>
        </a:p>
        <a:p>
          <a:pPr marL="0" marR="0" indent="0" algn="l" defTabSz="914400" eaLnBrk="1" fontAlgn="auto" latinLnBrk="0" hangingPunct="1">
            <a:lnSpc>
              <a:spcPct val="100000"/>
            </a:lnSpc>
            <a:spcBef>
              <a:spcPts val="0"/>
            </a:spcBef>
            <a:spcAft>
              <a:spcPts val="0"/>
            </a:spcAft>
            <a:buClrTx/>
            <a:buSzTx/>
            <a:buFontTx/>
            <a:buNone/>
            <a:tabLst/>
            <a:defRPr/>
          </a:pPr>
          <a:r>
            <a:rPr lang="el-GR" sz="1100" dirty="0">
              <a:latin typeface="Century Gothic" pitchFamily="34" charset="0"/>
            </a:rPr>
            <a:t>Πιο εύκολη μετακίνηση, λιγότερος θόρυβος, περισσότερη ασφάλεια</a:t>
          </a:r>
        </a:p>
      </dgm:t>
    </dgm:pt>
    <dgm:pt modelId="{AA72B48D-A4E3-492A-8466-2EE7F891A98F}" type="parTrans" cxnId="{BBD94454-00FB-4941-93C5-B78EF2C74C45}">
      <dgm:prSet/>
      <dgm:spPr/>
      <dgm:t>
        <a:bodyPr/>
        <a:lstStyle/>
        <a:p>
          <a:pPr algn="l"/>
          <a:endParaRPr lang="el-GR" sz="1100">
            <a:latin typeface="Century Gothic" pitchFamily="34" charset="0"/>
          </a:endParaRPr>
        </a:p>
      </dgm:t>
    </dgm:pt>
    <dgm:pt modelId="{AFD42262-E5B6-4EF5-B90A-A140D9AE3F96}" type="sibTrans" cxnId="{BBD94454-00FB-4941-93C5-B78EF2C74C45}">
      <dgm:prSet/>
      <dgm:spPr/>
      <dgm:t>
        <a:bodyPr/>
        <a:lstStyle/>
        <a:p>
          <a:pPr algn="l"/>
          <a:endParaRPr lang="el-GR" sz="1100">
            <a:latin typeface="Century Gothic" pitchFamily="34" charset="0"/>
          </a:endParaRPr>
        </a:p>
      </dgm:t>
    </dgm:pt>
    <dgm:pt modelId="{8E71A7E3-B13C-48A1-87FB-16DA4BE10CB5}">
      <dgm:prSet phldrT="[Κείμενο]"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l-GR" sz="1100" b="1" dirty="0">
              <a:latin typeface="Century Gothic" pitchFamily="34" charset="0"/>
            </a:rPr>
            <a:t>Μείωση ρύπων</a:t>
          </a:r>
        </a:p>
        <a:p>
          <a:pPr marL="0" marR="0" indent="0" algn="l" defTabSz="914400" eaLnBrk="1" fontAlgn="auto" latinLnBrk="0" hangingPunct="1">
            <a:lnSpc>
              <a:spcPct val="100000"/>
            </a:lnSpc>
            <a:spcBef>
              <a:spcPts val="0"/>
            </a:spcBef>
            <a:spcAft>
              <a:spcPts val="0"/>
            </a:spcAft>
            <a:buClrTx/>
            <a:buSzTx/>
            <a:buFontTx/>
            <a:buNone/>
            <a:tabLst/>
            <a:defRPr/>
          </a:pPr>
          <a:r>
            <a:rPr lang="el-GR" sz="1100" dirty="0">
              <a:latin typeface="Century Gothic" pitchFamily="34" charset="0"/>
            </a:rPr>
            <a:t>Καθαρότερος αέρας μέσω της προώθησης της ηλεκτροκίνησης και του ποδηλάτου</a:t>
          </a:r>
        </a:p>
      </dgm:t>
    </dgm:pt>
    <dgm:pt modelId="{1A6108B5-16E8-4681-8566-9E32DB34E92D}" type="parTrans" cxnId="{28CE1028-F6BD-448E-86DD-9DBCC1CF40B6}">
      <dgm:prSet/>
      <dgm:spPr/>
      <dgm:t>
        <a:bodyPr/>
        <a:lstStyle/>
        <a:p>
          <a:pPr algn="l"/>
          <a:endParaRPr lang="el-GR" sz="1100">
            <a:latin typeface="Century Gothic" pitchFamily="34" charset="0"/>
          </a:endParaRPr>
        </a:p>
      </dgm:t>
    </dgm:pt>
    <dgm:pt modelId="{57546B59-B639-4A7E-A59C-67F33D5995D8}" type="sibTrans" cxnId="{28CE1028-F6BD-448E-86DD-9DBCC1CF40B6}">
      <dgm:prSet/>
      <dgm:spPr/>
      <dgm:t>
        <a:bodyPr/>
        <a:lstStyle/>
        <a:p>
          <a:pPr algn="l"/>
          <a:endParaRPr lang="el-GR" sz="1100">
            <a:latin typeface="Century Gothic" pitchFamily="34" charset="0"/>
          </a:endParaRPr>
        </a:p>
      </dgm:t>
    </dgm:pt>
    <dgm:pt modelId="{14DFEC43-D963-4033-BCD1-C8B34DD2416E}">
      <dgm:prSet phldrT="[Κείμενο]"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l-GR" sz="1100" b="1" dirty="0">
              <a:latin typeface="Century Gothic" pitchFamily="34" charset="0"/>
            </a:rPr>
            <a:t>Αναβάθμιση δημοσίων χώρων</a:t>
          </a:r>
        </a:p>
        <a:p>
          <a:pPr marL="0" marR="0" indent="0" algn="l" defTabSz="914400" eaLnBrk="1" fontAlgn="auto" latinLnBrk="0" hangingPunct="1">
            <a:lnSpc>
              <a:spcPct val="100000"/>
            </a:lnSpc>
            <a:spcBef>
              <a:spcPts val="0"/>
            </a:spcBef>
            <a:spcAft>
              <a:spcPts val="0"/>
            </a:spcAft>
            <a:buClrTx/>
            <a:buSzTx/>
            <a:buFontTx/>
            <a:buNone/>
            <a:tabLst/>
            <a:defRPr/>
          </a:pPr>
          <a:r>
            <a:rPr lang="el-GR" sz="1100" dirty="0">
              <a:latin typeface="Century Gothic" pitchFamily="34" charset="0"/>
            </a:rPr>
            <a:t>Πλατείες και πεζόδρομοι που γίνονται σημεία συνάντησης</a:t>
          </a:r>
        </a:p>
      </dgm:t>
    </dgm:pt>
    <dgm:pt modelId="{11508535-505B-43F9-BD0F-109072F36ACA}" type="parTrans" cxnId="{1259398D-D61A-4195-8F60-62E209E85921}">
      <dgm:prSet/>
      <dgm:spPr/>
      <dgm:t>
        <a:bodyPr/>
        <a:lstStyle/>
        <a:p>
          <a:pPr algn="l"/>
          <a:endParaRPr lang="el-GR" sz="1100">
            <a:latin typeface="Century Gothic" pitchFamily="34" charset="0"/>
          </a:endParaRPr>
        </a:p>
      </dgm:t>
    </dgm:pt>
    <dgm:pt modelId="{C79FE585-B85D-4CAB-8210-2823866D7F5E}" type="sibTrans" cxnId="{1259398D-D61A-4195-8F60-62E209E85921}">
      <dgm:prSet/>
      <dgm:spPr/>
      <dgm:t>
        <a:bodyPr/>
        <a:lstStyle/>
        <a:p>
          <a:pPr algn="l"/>
          <a:endParaRPr lang="el-GR" sz="1100">
            <a:latin typeface="Century Gothic" pitchFamily="34" charset="0"/>
          </a:endParaRPr>
        </a:p>
      </dgm:t>
    </dgm:pt>
    <dgm:pt modelId="{9B943591-85C5-4E0D-A74E-729D3778DD4A}">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l-GR" sz="1100" b="1" dirty="0">
              <a:latin typeface="Century Gothic" pitchFamily="34" charset="0"/>
            </a:rPr>
            <a:t>Ανάπτυξη τοπικής οικονομίας</a:t>
          </a:r>
        </a:p>
        <a:p>
          <a:pPr algn="l" defTabSz="444500">
            <a:lnSpc>
              <a:spcPct val="90000"/>
            </a:lnSpc>
            <a:spcBef>
              <a:spcPct val="0"/>
            </a:spcBef>
            <a:spcAft>
              <a:spcPct val="35000"/>
            </a:spcAft>
          </a:pPr>
          <a:r>
            <a:rPr lang="el-GR" sz="1100" dirty="0">
              <a:latin typeface="Century Gothic" pitchFamily="34" charset="0"/>
            </a:rPr>
            <a:t>Νέες ευκαιρίες για τοπικά καταστήματα </a:t>
          </a:r>
        </a:p>
      </dgm:t>
    </dgm:pt>
    <dgm:pt modelId="{71F7FBE5-18A3-429B-A8B9-E71D05541B6C}" type="parTrans" cxnId="{05281AF7-1F49-4B96-B589-5F60ABE12515}">
      <dgm:prSet/>
      <dgm:spPr/>
      <dgm:t>
        <a:bodyPr/>
        <a:lstStyle/>
        <a:p>
          <a:pPr algn="l"/>
          <a:endParaRPr lang="el-GR" sz="1100">
            <a:latin typeface="Century Gothic" pitchFamily="34" charset="0"/>
          </a:endParaRPr>
        </a:p>
      </dgm:t>
    </dgm:pt>
    <dgm:pt modelId="{62DCDB6D-793A-492B-8EBB-2B7FA3296B10}" type="sibTrans" cxnId="{05281AF7-1F49-4B96-B589-5F60ABE12515}">
      <dgm:prSet/>
      <dgm:spPr/>
      <dgm:t>
        <a:bodyPr/>
        <a:lstStyle/>
        <a:p>
          <a:pPr algn="l"/>
          <a:endParaRPr lang="el-GR" sz="1100">
            <a:latin typeface="Century Gothic" pitchFamily="34" charset="0"/>
          </a:endParaRPr>
        </a:p>
      </dgm:t>
    </dgm:pt>
    <dgm:pt modelId="{B567EA3E-4923-4A39-AD93-BDF6EDBF460F}">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l-GR" sz="1100" b="1" dirty="0">
              <a:latin typeface="Century Gothic" pitchFamily="34" charset="0"/>
            </a:rPr>
            <a:t>Ενίσχυση τουρισμού</a:t>
          </a:r>
        </a:p>
        <a:p>
          <a:pPr algn="l" defTabSz="444500">
            <a:lnSpc>
              <a:spcPct val="90000"/>
            </a:lnSpc>
            <a:spcBef>
              <a:spcPct val="0"/>
            </a:spcBef>
            <a:spcAft>
              <a:spcPct val="35000"/>
            </a:spcAft>
          </a:pPr>
          <a:r>
            <a:rPr lang="el-GR" sz="1100" dirty="0">
              <a:latin typeface="Century Gothic" pitchFamily="34" charset="0"/>
            </a:rPr>
            <a:t>Αναβαθμισμένη εικόνα προορισμού που προσελκύει επισκέπτες υψηλού επιπέδου</a:t>
          </a:r>
        </a:p>
      </dgm:t>
    </dgm:pt>
    <dgm:pt modelId="{1E8C7421-AFAF-4F6D-B635-F69BB0A840A3}" type="parTrans" cxnId="{4783EF8F-D3D1-4050-8C50-51063B07A2EB}">
      <dgm:prSet/>
      <dgm:spPr/>
      <dgm:t>
        <a:bodyPr/>
        <a:lstStyle/>
        <a:p>
          <a:pPr algn="l"/>
          <a:endParaRPr lang="el-GR" sz="1100">
            <a:latin typeface="Century Gothic" pitchFamily="34" charset="0"/>
          </a:endParaRPr>
        </a:p>
      </dgm:t>
    </dgm:pt>
    <dgm:pt modelId="{57970EAA-2930-4240-A072-20CADC422C25}" type="sibTrans" cxnId="{4783EF8F-D3D1-4050-8C50-51063B07A2EB}">
      <dgm:prSet/>
      <dgm:spPr/>
      <dgm:t>
        <a:bodyPr/>
        <a:lstStyle/>
        <a:p>
          <a:pPr algn="l"/>
          <a:endParaRPr lang="el-GR" sz="1100">
            <a:latin typeface="Century Gothic" pitchFamily="34" charset="0"/>
          </a:endParaRPr>
        </a:p>
      </dgm:t>
    </dgm:pt>
    <dgm:pt modelId="{A48178A4-BA88-477F-B3BE-735F60C79D78}" type="pres">
      <dgm:prSet presAssocID="{50107220-52D4-423E-98AE-78D80E17D915}" presName="Name0" presStyleCnt="0">
        <dgm:presLayoutVars>
          <dgm:dir/>
          <dgm:resizeHandles val="exact"/>
        </dgm:presLayoutVars>
      </dgm:prSet>
      <dgm:spPr/>
    </dgm:pt>
    <dgm:pt modelId="{1854E5A2-9C21-4CD9-8736-E10FB4496C12}" type="pres">
      <dgm:prSet presAssocID="{2F2627FD-DA02-4958-830F-1B424787ED43}" presName="Name5" presStyleLbl="vennNode1" presStyleIdx="0" presStyleCnt="5">
        <dgm:presLayoutVars>
          <dgm:bulletEnabled val="1"/>
        </dgm:presLayoutVars>
      </dgm:prSet>
      <dgm:spPr/>
    </dgm:pt>
    <dgm:pt modelId="{90454D90-D5C2-4EE0-BB3A-AA63AEFD83CC}" type="pres">
      <dgm:prSet presAssocID="{AFD42262-E5B6-4EF5-B90A-A140D9AE3F96}" presName="space" presStyleCnt="0"/>
      <dgm:spPr/>
    </dgm:pt>
    <dgm:pt modelId="{C48EF351-A06C-4146-B646-52957DD49B54}" type="pres">
      <dgm:prSet presAssocID="{8E71A7E3-B13C-48A1-87FB-16DA4BE10CB5}" presName="Name5" presStyleLbl="vennNode1" presStyleIdx="1" presStyleCnt="5">
        <dgm:presLayoutVars>
          <dgm:bulletEnabled val="1"/>
        </dgm:presLayoutVars>
      </dgm:prSet>
      <dgm:spPr/>
    </dgm:pt>
    <dgm:pt modelId="{D2745E3D-E8F5-4C81-833C-8268661EDBF4}" type="pres">
      <dgm:prSet presAssocID="{57546B59-B639-4A7E-A59C-67F33D5995D8}" presName="space" presStyleCnt="0"/>
      <dgm:spPr/>
    </dgm:pt>
    <dgm:pt modelId="{B7A51571-549E-4822-AA30-0A143E4F22F8}" type="pres">
      <dgm:prSet presAssocID="{14DFEC43-D963-4033-BCD1-C8B34DD2416E}" presName="Name5" presStyleLbl="vennNode1" presStyleIdx="2" presStyleCnt="5">
        <dgm:presLayoutVars>
          <dgm:bulletEnabled val="1"/>
        </dgm:presLayoutVars>
      </dgm:prSet>
      <dgm:spPr/>
    </dgm:pt>
    <dgm:pt modelId="{C16B9754-FF7F-4677-BDAD-8A5D1484FB2F}" type="pres">
      <dgm:prSet presAssocID="{C79FE585-B85D-4CAB-8210-2823866D7F5E}" presName="space" presStyleCnt="0"/>
      <dgm:spPr/>
    </dgm:pt>
    <dgm:pt modelId="{D5FB33BB-2500-4627-A35C-E4A7D52A0D05}" type="pres">
      <dgm:prSet presAssocID="{9B943591-85C5-4E0D-A74E-729D3778DD4A}" presName="Name5" presStyleLbl="vennNode1" presStyleIdx="3" presStyleCnt="5">
        <dgm:presLayoutVars>
          <dgm:bulletEnabled val="1"/>
        </dgm:presLayoutVars>
      </dgm:prSet>
      <dgm:spPr/>
    </dgm:pt>
    <dgm:pt modelId="{5D77DDF5-B71A-4AC3-A83D-BAE36F3E421C}" type="pres">
      <dgm:prSet presAssocID="{62DCDB6D-793A-492B-8EBB-2B7FA3296B10}" presName="space" presStyleCnt="0"/>
      <dgm:spPr/>
    </dgm:pt>
    <dgm:pt modelId="{A8E37607-F988-402C-8271-572791DF167E}" type="pres">
      <dgm:prSet presAssocID="{B567EA3E-4923-4A39-AD93-BDF6EDBF460F}" presName="Name5" presStyleLbl="vennNode1" presStyleIdx="4" presStyleCnt="5">
        <dgm:presLayoutVars>
          <dgm:bulletEnabled val="1"/>
        </dgm:presLayoutVars>
      </dgm:prSet>
      <dgm:spPr/>
    </dgm:pt>
  </dgm:ptLst>
  <dgm:cxnLst>
    <dgm:cxn modelId="{93057406-34E3-4A05-9F16-61B97F405C39}" type="presOf" srcId="{50107220-52D4-423E-98AE-78D80E17D915}" destId="{A48178A4-BA88-477F-B3BE-735F60C79D78}" srcOrd="0" destOrd="0" presId="urn:microsoft.com/office/officeart/2005/8/layout/venn3"/>
    <dgm:cxn modelId="{28CE1028-F6BD-448E-86DD-9DBCC1CF40B6}" srcId="{50107220-52D4-423E-98AE-78D80E17D915}" destId="{8E71A7E3-B13C-48A1-87FB-16DA4BE10CB5}" srcOrd="1" destOrd="0" parTransId="{1A6108B5-16E8-4681-8566-9E32DB34E92D}" sibTransId="{57546B59-B639-4A7E-A59C-67F33D5995D8}"/>
    <dgm:cxn modelId="{5AF1C62A-65D2-4AD7-A780-46B44BE5CD94}" type="presOf" srcId="{2F2627FD-DA02-4958-830F-1B424787ED43}" destId="{1854E5A2-9C21-4CD9-8736-E10FB4496C12}" srcOrd="0" destOrd="0" presId="urn:microsoft.com/office/officeart/2005/8/layout/venn3"/>
    <dgm:cxn modelId="{BBD94454-00FB-4941-93C5-B78EF2C74C45}" srcId="{50107220-52D4-423E-98AE-78D80E17D915}" destId="{2F2627FD-DA02-4958-830F-1B424787ED43}" srcOrd="0" destOrd="0" parTransId="{AA72B48D-A4E3-492A-8466-2EE7F891A98F}" sibTransId="{AFD42262-E5B6-4EF5-B90A-A140D9AE3F96}"/>
    <dgm:cxn modelId="{CCEAC954-455F-490D-9C4D-11DDD36EAB68}" type="presOf" srcId="{9B943591-85C5-4E0D-A74E-729D3778DD4A}" destId="{D5FB33BB-2500-4627-A35C-E4A7D52A0D05}" srcOrd="0" destOrd="0" presId="urn:microsoft.com/office/officeart/2005/8/layout/venn3"/>
    <dgm:cxn modelId="{110F3F7A-5E5B-492D-8100-2D6A6D86F9C4}" type="presOf" srcId="{14DFEC43-D963-4033-BCD1-C8B34DD2416E}" destId="{B7A51571-549E-4822-AA30-0A143E4F22F8}" srcOrd="0" destOrd="0" presId="urn:microsoft.com/office/officeart/2005/8/layout/venn3"/>
    <dgm:cxn modelId="{1259398D-D61A-4195-8F60-62E209E85921}" srcId="{50107220-52D4-423E-98AE-78D80E17D915}" destId="{14DFEC43-D963-4033-BCD1-C8B34DD2416E}" srcOrd="2" destOrd="0" parTransId="{11508535-505B-43F9-BD0F-109072F36ACA}" sibTransId="{C79FE585-B85D-4CAB-8210-2823866D7F5E}"/>
    <dgm:cxn modelId="{4783EF8F-D3D1-4050-8C50-51063B07A2EB}" srcId="{50107220-52D4-423E-98AE-78D80E17D915}" destId="{B567EA3E-4923-4A39-AD93-BDF6EDBF460F}" srcOrd="4" destOrd="0" parTransId="{1E8C7421-AFAF-4F6D-B635-F69BB0A840A3}" sibTransId="{57970EAA-2930-4240-A072-20CADC422C25}"/>
    <dgm:cxn modelId="{5B72C7A2-F2FE-44DC-8A11-84A82D8B590B}" type="presOf" srcId="{8E71A7E3-B13C-48A1-87FB-16DA4BE10CB5}" destId="{C48EF351-A06C-4146-B646-52957DD49B54}" srcOrd="0" destOrd="0" presId="urn:microsoft.com/office/officeart/2005/8/layout/venn3"/>
    <dgm:cxn modelId="{B677DCE2-81D4-495F-B1D6-9A31BE05DB9C}" type="presOf" srcId="{B567EA3E-4923-4A39-AD93-BDF6EDBF460F}" destId="{A8E37607-F988-402C-8271-572791DF167E}" srcOrd="0" destOrd="0" presId="urn:microsoft.com/office/officeart/2005/8/layout/venn3"/>
    <dgm:cxn modelId="{05281AF7-1F49-4B96-B589-5F60ABE12515}" srcId="{50107220-52D4-423E-98AE-78D80E17D915}" destId="{9B943591-85C5-4E0D-A74E-729D3778DD4A}" srcOrd="3" destOrd="0" parTransId="{71F7FBE5-18A3-429B-A8B9-E71D05541B6C}" sibTransId="{62DCDB6D-793A-492B-8EBB-2B7FA3296B10}"/>
    <dgm:cxn modelId="{8C5C8C8A-46F3-4FC1-B9F9-A99C731D02B5}" type="presParOf" srcId="{A48178A4-BA88-477F-B3BE-735F60C79D78}" destId="{1854E5A2-9C21-4CD9-8736-E10FB4496C12}" srcOrd="0" destOrd="0" presId="urn:microsoft.com/office/officeart/2005/8/layout/venn3"/>
    <dgm:cxn modelId="{CB9CD8C0-3F9A-43A7-8D52-80E8E80E55EB}" type="presParOf" srcId="{A48178A4-BA88-477F-B3BE-735F60C79D78}" destId="{90454D90-D5C2-4EE0-BB3A-AA63AEFD83CC}" srcOrd="1" destOrd="0" presId="urn:microsoft.com/office/officeart/2005/8/layout/venn3"/>
    <dgm:cxn modelId="{208971E9-2B05-4C7D-9933-BED20BF3A2EE}" type="presParOf" srcId="{A48178A4-BA88-477F-B3BE-735F60C79D78}" destId="{C48EF351-A06C-4146-B646-52957DD49B54}" srcOrd="2" destOrd="0" presId="urn:microsoft.com/office/officeart/2005/8/layout/venn3"/>
    <dgm:cxn modelId="{A3924D75-228A-4E32-940E-F73F3D427680}" type="presParOf" srcId="{A48178A4-BA88-477F-B3BE-735F60C79D78}" destId="{D2745E3D-E8F5-4C81-833C-8268661EDBF4}" srcOrd="3" destOrd="0" presId="urn:microsoft.com/office/officeart/2005/8/layout/venn3"/>
    <dgm:cxn modelId="{C7C6E408-77D6-4E5E-BF88-1B8D11E807C6}" type="presParOf" srcId="{A48178A4-BA88-477F-B3BE-735F60C79D78}" destId="{B7A51571-549E-4822-AA30-0A143E4F22F8}" srcOrd="4" destOrd="0" presId="urn:microsoft.com/office/officeart/2005/8/layout/venn3"/>
    <dgm:cxn modelId="{451C9AAC-3ED1-475D-BC79-0422A4BF24D3}" type="presParOf" srcId="{A48178A4-BA88-477F-B3BE-735F60C79D78}" destId="{C16B9754-FF7F-4677-BDAD-8A5D1484FB2F}" srcOrd="5" destOrd="0" presId="urn:microsoft.com/office/officeart/2005/8/layout/venn3"/>
    <dgm:cxn modelId="{89B3CF0E-9696-426E-92AB-79C4CBFC037B}" type="presParOf" srcId="{A48178A4-BA88-477F-B3BE-735F60C79D78}" destId="{D5FB33BB-2500-4627-A35C-E4A7D52A0D05}" srcOrd="6" destOrd="0" presId="urn:microsoft.com/office/officeart/2005/8/layout/venn3"/>
    <dgm:cxn modelId="{7E048AA4-A0C5-4B7B-8002-BED003A9BAD5}" type="presParOf" srcId="{A48178A4-BA88-477F-B3BE-735F60C79D78}" destId="{5D77DDF5-B71A-4AC3-A83D-BAE36F3E421C}" srcOrd="7" destOrd="0" presId="urn:microsoft.com/office/officeart/2005/8/layout/venn3"/>
    <dgm:cxn modelId="{2D22AFB1-74D4-4347-A267-9A02863DE645}" type="presParOf" srcId="{A48178A4-BA88-477F-B3BE-735F60C79D78}" destId="{A8E37607-F988-402C-8271-572791DF167E}"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1C67B9-7788-47A0-A1D1-4CD3FCA516B8}" type="doc">
      <dgm:prSet loTypeId="urn:microsoft.com/office/officeart/2005/8/layout/process1" loCatId="process" qsTypeId="urn:microsoft.com/office/officeart/2005/8/quickstyle/simple3" qsCatId="simple" csTypeId="urn:microsoft.com/office/officeart/2005/8/colors/colorful5" csCatId="colorful" phldr="1"/>
      <dgm:spPr/>
      <dgm:t>
        <a:bodyPr/>
        <a:lstStyle/>
        <a:p>
          <a:endParaRPr lang="el-GR"/>
        </a:p>
      </dgm:t>
    </dgm:pt>
    <dgm:pt modelId="{CADFC7B7-4668-4E78-8DC4-62742B06A325}">
      <dgm:prSet phldrT="[Κείμενο]" custT="1">
        <dgm:style>
          <a:lnRef idx="2">
            <a:schemeClr val="accent5"/>
          </a:lnRef>
          <a:fillRef idx="1">
            <a:schemeClr val="lt1"/>
          </a:fillRef>
          <a:effectRef idx="0">
            <a:schemeClr val="accent5"/>
          </a:effectRef>
          <a:fontRef idx="minor">
            <a:schemeClr val="dk1"/>
          </a:fontRef>
        </dgm:style>
      </dgm:prSet>
      <dgm:spPr>
        <a:ln>
          <a:solidFill>
            <a:srgbClr val="008080"/>
          </a:solidFill>
        </a:ln>
      </dgm:spPr>
      <dgm:t>
        <a:bodyPr/>
        <a:lstStyle/>
        <a:p>
          <a:r>
            <a:rPr lang="el-GR" sz="1400" b="1" dirty="0">
              <a:solidFill>
                <a:srgbClr val="008080"/>
              </a:solidFill>
              <a:latin typeface="Century Gothic" pitchFamily="34" charset="0"/>
            </a:rPr>
            <a:t>Ολοκλήρωση Διαβούλευσης</a:t>
          </a:r>
        </a:p>
        <a:p>
          <a:r>
            <a:rPr lang="el-GR" sz="1200" b="1" dirty="0">
              <a:solidFill>
                <a:schemeClr val="tx1"/>
              </a:solidFill>
              <a:latin typeface="Century Gothic" pitchFamily="34" charset="0"/>
            </a:rPr>
            <a:t>Ενσωμάτωση των προτάσεων των πολιτών και των φορέων στο τελικό σχέδιο</a:t>
          </a:r>
        </a:p>
      </dgm:t>
    </dgm:pt>
    <dgm:pt modelId="{F89F919F-1F0F-4DCC-868F-B7FAB498B49C}" type="parTrans" cxnId="{556F34AF-A188-4ADD-83BD-5F3F605C1E4B}">
      <dgm:prSet/>
      <dgm:spPr/>
      <dgm:t>
        <a:bodyPr/>
        <a:lstStyle/>
        <a:p>
          <a:endParaRPr lang="el-GR" sz="1400" b="1">
            <a:solidFill>
              <a:schemeClr val="tx1"/>
            </a:solidFill>
            <a:latin typeface="Century Gothic" pitchFamily="34" charset="0"/>
          </a:endParaRPr>
        </a:p>
      </dgm:t>
    </dgm:pt>
    <dgm:pt modelId="{A4EAA350-3CE9-4E14-8041-7B0EA29E2E6F}" type="sibTrans" cxnId="{556F34AF-A188-4ADD-83BD-5F3F605C1E4B}">
      <dgm:prSet custT="1"/>
      <dgm:spPr/>
      <dgm:t>
        <a:bodyPr/>
        <a:lstStyle/>
        <a:p>
          <a:endParaRPr lang="el-GR" sz="1400" b="1" dirty="0">
            <a:solidFill>
              <a:schemeClr val="tx1"/>
            </a:solidFill>
            <a:latin typeface="Century Gothic" pitchFamily="34" charset="0"/>
          </a:endParaRPr>
        </a:p>
      </dgm:t>
    </dgm:pt>
    <dgm:pt modelId="{60BB553D-9278-4F21-9441-2DB81B1DC2FB}">
      <dgm:prSet phldrT="[Κείμενο]" custT="1">
        <dgm:style>
          <a:lnRef idx="2">
            <a:schemeClr val="accent3"/>
          </a:lnRef>
          <a:fillRef idx="1">
            <a:schemeClr val="lt1"/>
          </a:fillRef>
          <a:effectRef idx="0">
            <a:schemeClr val="accent3"/>
          </a:effectRef>
          <a:fontRef idx="minor">
            <a:schemeClr val="dk1"/>
          </a:fontRef>
        </dgm:style>
      </dgm:prSet>
      <dgm:spPr>
        <a:ln>
          <a:solidFill>
            <a:srgbClr val="00B050"/>
          </a:solidFill>
        </a:ln>
      </dgm:spPr>
      <dgm:t>
        <a:bodyPr/>
        <a:lstStyle/>
        <a:p>
          <a:r>
            <a:rPr lang="el-GR" sz="1400" b="1" dirty="0">
              <a:solidFill>
                <a:srgbClr val="00B050"/>
              </a:solidFill>
              <a:latin typeface="Century Gothic" pitchFamily="34" charset="0"/>
            </a:rPr>
            <a:t>Οριστικοποίηση Στρατηγικής</a:t>
          </a:r>
        </a:p>
        <a:p>
          <a:r>
            <a:rPr lang="el-GR" sz="1200" b="1" dirty="0">
              <a:solidFill>
                <a:schemeClr val="tx1"/>
              </a:solidFill>
              <a:latin typeface="Century Gothic" pitchFamily="34" charset="0"/>
            </a:rPr>
            <a:t>Τελική διαμόρφωση του πλάνου παρεμβάσεων και </a:t>
          </a:r>
          <a:r>
            <a:rPr lang="el-GR" sz="1200" b="1" dirty="0" err="1">
              <a:solidFill>
                <a:schemeClr val="tx1"/>
              </a:solidFill>
              <a:latin typeface="Century Gothic" pitchFamily="34" charset="0"/>
            </a:rPr>
            <a:t>προτεραιοποίηση</a:t>
          </a:r>
          <a:r>
            <a:rPr lang="el-GR" sz="1200" b="1" dirty="0">
              <a:solidFill>
                <a:schemeClr val="tx1"/>
              </a:solidFill>
              <a:latin typeface="Century Gothic" pitchFamily="34" charset="0"/>
            </a:rPr>
            <a:t> έργων</a:t>
          </a:r>
        </a:p>
      </dgm:t>
    </dgm:pt>
    <dgm:pt modelId="{BC9CE5E6-02F7-4DC0-92F7-A9045253DAC2}" type="parTrans" cxnId="{1B9E5FF9-189D-4525-BCEC-54AE70FCA843}">
      <dgm:prSet/>
      <dgm:spPr/>
      <dgm:t>
        <a:bodyPr/>
        <a:lstStyle/>
        <a:p>
          <a:endParaRPr lang="el-GR" sz="1400" b="1">
            <a:solidFill>
              <a:schemeClr val="tx1"/>
            </a:solidFill>
            <a:latin typeface="Century Gothic" pitchFamily="34" charset="0"/>
          </a:endParaRPr>
        </a:p>
      </dgm:t>
    </dgm:pt>
    <dgm:pt modelId="{9659B633-FF12-40BB-80C1-E8D4B3F40D1D}" type="sibTrans" cxnId="{1B9E5FF9-189D-4525-BCEC-54AE70FCA843}">
      <dgm:prSet custT="1"/>
      <dgm:spPr/>
      <dgm:t>
        <a:bodyPr/>
        <a:lstStyle/>
        <a:p>
          <a:endParaRPr lang="el-GR" sz="1400" b="1" dirty="0">
            <a:solidFill>
              <a:schemeClr val="tx1"/>
            </a:solidFill>
            <a:latin typeface="Century Gothic" pitchFamily="34" charset="0"/>
          </a:endParaRPr>
        </a:p>
      </dgm:t>
    </dgm:pt>
    <dgm:pt modelId="{BBD2728E-6682-4C9E-BAD7-02E17D615A1B}">
      <dgm:prSet phldrT="[Κείμενο]" custT="1">
        <dgm:style>
          <a:lnRef idx="2">
            <a:schemeClr val="accent5"/>
          </a:lnRef>
          <a:fillRef idx="1">
            <a:schemeClr val="lt1"/>
          </a:fillRef>
          <a:effectRef idx="0">
            <a:schemeClr val="accent5"/>
          </a:effectRef>
          <a:fontRef idx="minor">
            <a:schemeClr val="dk1"/>
          </a:fontRef>
        </dgm:style>
      </dgm:prSet>
      <dgm:spPr>
        <a:ln>
          <a:solidFill>
            <a:srgbClr val="0070C0"/>
          </a:solidFill>
        </a:ln>
      </dgm:spPr>
      <dgm:t>
        <a:bodyPr/>
        <a:lstStyle/>
        <a:p>
          <a:r>
            <a:rPr lang="el-GR" sz="1400" b="1" dirty="0">
              <a:solidFill>
                <a:srgbClr val="0070C0"/>
              </a:solidFill>
              <a:latin typeface="Century Gothic" pitchFamily="34" charset="0"/>
            </a:rPr>
            <a:t>Υποβολή και Έγκριση</a:t>
          </a:r>
        </a:p>
        <a:p>
          <a:r>
            <a:rPr lang="el-GR" sz="1200" b="1" dirty="0">
              <a:solidFill>
                <a:schemeClr val="tx1"/>
              </a:solidFill>
              <a:latin typeface="Century Gothic" pitchFamily="34" charset="0"/>
            </a:rPr>
            <a:t>Κατάθεση του φάκελου στους αρμόδιους φορείς χρηματοδότησης</a:t>
          </a:r>
        </a:p>
      </dgm:t>
    </dgm:pt>
    <dgm:pt modelId="{46C6D1EE-A0BB-4460-A231-4B8BDB7830C5}" type="parTrans" cxnId="{4B8DCA48-7155-4319-9526-B06B3DCDC9BA}">
      <dgm:prSet/>
      <dgm:spPr/>
      <dgm:t>
        <a:bodyPr/>
        <a:lstStyle/>
        <a:p>
          <a:endParaRPr lang="el-GR" sz="1400" b="1">
            <a:solidFill>
              <a:schemeClr val="tx1"/>
            </a:solidFill>
            <a:latin typeface="Century Gothic" pitchFamily="34" charset="0"/>
          </a:endParaRPr>
        </a:p>
      </dgm:t>
    </dgm:pt>
    <dgm:pt modelId="{3CF20342-2035-4ADF-B10F-F5C56945165C}" type="sibTrans" cxnId="{4B8DCA48-7155-4319-9526-B06B3DCDC9BA}">
      <dgm:prSet custT="1"/>
      <dgm:spPr/>
      <dgm:t>
        <a:bodyPr/>
        <a:lstStyle/>
        <a:p>
          <a:endParaRPr lang="el-GR" sz="1400" b="1" dirty="0">
            <a:solidFill>
              <a:schemeClr val="tx1"/>
            </a:solidFill>
            <a:latin typeface="Century Gothic" pitchFamily="34" charset="0"/>
          </a:endParaRPr>
        </a:p>
      </dgm:t>
    </dgm:pt>
    <dgm:pt modelId="{432F6D8F-DE68-4E52-9D8E-702F04BD7685}">
      <dgm:prSet custT="1">
        <dgm:style>
          <a:lnRef idx="2">
            <a:schemeClr val="accent1"/>
          </a:lnRef>
          <a:fillRef idx="1">
            <a:schemeClr val="lt1"/>
          </a:fillRef>
          <a:effectRef idx="0">
            <a:schemeClr val="accent1"/>
          </a:effectRef>
          <a:fontRef idx="minor">
            <a:schemeClr val="dk1"/>
          </a:fontRef>
        </dgm:style>
      </dgm:prSet>
      <dgm:spPr>
        <a:ln>
          <a:solidFill>
            <a:srgbClr val="113664"/>
          </a:solidFill>
        </a:ln>
      </dgm:spPr>
      <dgm:t>
        <a:bodyPr/>
        <a:lstStyle/>
        <a:p>
          <a:r>
            <a:rPr lang="el-GR" sz="1400" b="1" dirty="0">
              <a:solidFill>
                <a:srgbClr val="113664"/>
              </a:solidFill>
              <a:latin typeface="Century Gothic" pitchFamily="34" charset="0"/>
            </a:rPr>
            <a:t>Υλοποίηση Έργων</a:t>
          </a:r>
        </a:p>
        <a:p>
          <a:r>
            <a:rPr lang="el-GR" sz="1200" b="1" dirty="0">
              <a:solidFill>
                <a:schemeClr val="tx1"/>
              </a:solidFill>
              <a:latin typeface="Century Gothic" pitchFamily="34" charset="0"/>
            </a:rPr>
            <a:t>Έναρξη δημοπρατήσεων και εκτέλεση των παρεμβάσεων στην πόλη</a:t>
          </a:r>
        </a:p>
      </dgm:t>
    </dgm:pt>
    <dgm:pt modelId="{D0BF5224-35CA-4CC2-A6A4-3A254808B065}" type="parTrans" cxnId="{A9482915-9A28-4E13-BB77-D5ADE57FECDD}">
      <dgm:prSet/>
      <dgm:spPr/>
      <dgm:t>
        <a:bodyPr/>
        <a:lstStyle/>
        <a:p>
          <a:endParaRPr lang="el-GR" sz="1400" b="1">
            <a:solidFill>
              <a:schemeClr val="tx1"/>
            </a:solidFill>
            <a:latin typeface="Century Gothic" pitchFamily="34" charset="0"/>
          </a:endParaRPr>
        </a:p>
      </dgm:t>
    </dgm:pt>
    <dgm:pt modelId="{C8A63E2A-07C9-414C-8623-AF3C7647444C}" type="sibTrans" cxnId="{A9482915-9A28-4E13-BB77-D5ADE57FECDD}">
      <dgm:prSet/>
      <dgm:spPr/>
      <dgm:t>
        <a:bodyPr/>
        <a:lstStyle/>
        <a:p>
          <a:endParaRPr lang="el-GR" sz="1400" b="1">
            <a:solidFill>
              <a:schemeClr val="tx1"/>
            </a:solidFill>
            <a:latin typeface="Century Gothic" pitchFamily="34" charset="0"/>
          </a:endParaRPr>
        </a:p>
      </dgm:t>
    </dgm:pt>
    <dgm:pt modelId="{4B4DD848-9F15-42BE-A083-F964F86F155B}" type="pres">
      <dgm:prSet presAssocID="{121C67B9-7788-47A0-A1D1-4CD3FCA516B8}" presName="Name0" presStyleCnt="0">
        <dgm:presLayoutVars>
          <dgm:dir/>
          <dgm:resizeHandles val="exact"/>
        </dgm:presLayoutVars>
      </dgm:prSet>
      <dgm:spPr/>
    </dgm:pt>
    <dgm:pt modelId="{4C5A8399-9693-4E29-BBF3-280E443F56B3}" type="pres">
      <dgm:prSet presAssocID="{CADFC7B7-4668-4E78-8DC4-62742B06A325}" presName="node" presStyleLbl="node1" presStyleIdx="0" presStyleCnt="4">
        <dgm:presLayoutVars>
          <dgm:bulletEnabled val="1"/>
        </dgm:presLayoutVars>
      </dgm:prSet>
      <dgm:spPr/>
    </dgm:pt>
    <dgm:pt modelId="{158DC1C3-A8EE-4FD1-8058-CBDB3312041E}" type="pres">
      <dgm:prSet presAssocID="{A4EAA350-3CE9-4E14-8041-7B0EA29E2E6F}" presName="sibTrans" presStyleLbl="sibTrans2D1" presStyleIdx="0" presStyleCnt="3"/>
      <dgm:spPr/>
    </dgm:pt>
    <dgm:pt modelId="{8166D087-02BE-4DDF-AF1F-821A6F795B37}" type="pres">
      <dgm:prSet presAssocID="{A4EAA350-3CE9-4E14-8041-7B0EA29E2E6F}" presName="connectorText" presStyleLbl="sibTrans2D1" presStyleIdx="0" presStyleCnt="3"/>
      <dgm:spPr/>
    </dgm:pt>
    <dgm:pt modelId="{EF48C630-4446-469A-A3D4-2413052C1CF7}" type="pres">
      <dgm:prSet presAssocID="{60BB553D-9278-4F21-9441-2DB81B1DC2FB}" presName="node" presStyleLbl="node1" presStyleIdx="1" presStyleCnt="4">
        <dgm:presLayoutVars>
          <dgm:bulletEnabled val="1"/>
        </dgm:presLayoutVars>
      </dgm:prSet>
      <dgm:spPr/>
    </dgm:pt>
    <dgm:pt modelId="{3F5F3039-F10E-4F53-9CFF-680E16D05E76}" type="pres">
      <dgm:prSet presAssocID="{9659B633-FF12-40BB-80C1-E8D4B3F40D1D}" presName="sibTrans" presStyleLbl="sibTrans2D1" presStyleIdx="1" presStyleCnt="3"/>
      <dgm:spPr/>
    </dgm:pt>
    <dgm:pt modelId="{1F9FC8EF-E1AB-4BFF-80BC-FD72360BEACD}" type="pres">
      <dgm:prSet presAssocID="{9659B633-FF12-40BB-80C1-E8D4B3F40D1D}" presName="connectorText" presStyleLbl="sibTrans2D1" presStyleIdx="1" presStyleCnt="3"/>
      <dgm:spPr/>
    </dgm:pt>
    <dgm:pt modelId="{704692D7-D7A7-42D8-A53E-AC677A98A8E5}" type="pres">
      <dgm:prSet presAssocID="{BBD2728E-6682-4C9E-BAD7-02E17D615A1B}" presName="node" presStyleLbl="node1" presStyleIdx="2" presStyleCnt="4">
        <dgm:presLayoutVars>
          <dgm:bulletEnabled val="1"/>
        </dgm:presLayoutVars>
      </dgm:prSet>
      <dgm:spPr/>
    </dgm:pt>
    <dgm:pt modelId="{96DF0608-AD96-4FD4-9543-26D759456A0D}" type="pres">
      <dgm:prSet presAssocID="{3CF20342-2035-4ADF-B10F-F5C56945165C}" presName="sibTrans" presStyleLbl="sibTrans2D1" presStyleIdx="2" presStyleCnt="3"/>
      <dgm:spPr/>
    </dgm:pt>
    <dgm:pt modelId="{56E79F35-48ED-4E91-94BF-DAE04E4405F3}" type="pres">
      <dgm:prSet presAssocID="{3CF20342-2035-4ADF-B10F-F5C56945165C}" presName="connectorText" presStyleLbl="sibTrans2D1" presStyleIdx="2" presStyleCnt="3"/>
      <dgm:spPr/>
    </dgm:pt>
    <dgm:pt modelId="{B2601AC0-94C3-42D1-9AB1-69FEA0747E65}" type="pres">
      <dgm:prSet presAssocID="{432F6D8F-DE68-4E52-9D8E-702F04BD7685}" presName="node" presStyleLbl="node1" presStyleIdx="3" presStyleCnt="4">
        <dgm:presLayoutVars>
          <dgm:bulletEnabled val="1"/>
        </dgm:presLayoutVars>
      </dgm:prSet>
      <dgm:spPr/>
    </dgm:pt>
  </dgm:ptLst>
  <dgm:cxnLst>
    <dgm:cxn modelId="{A9482915-9A28-4E13-BB77-D5ADE57FECDD}" srcId="{121C67B9-7788-47A0-A1D1-4CD3FCA516B8}" destId="{432F6D8F-DE68-4E52-9D8E-702F04BD7685}" srcOrd="3" destOrd="0" parTransId="{D0BF5224-35CA-4CC2-A6A4-3A254808B065}" sibTransId="{C8A63E2A-07C9-414C-8623-AF3C7647444C}"/>
    <dgm:cxn modelId="{F300A520-3B85-4956-92C5-3289F268F0AE}" type="presOf" srcId="{A4EAA350-3CE9-4E14-8041-7B0EA29E2E6F}" destId="{158DC1C3-A8EE-4FD1-8058-CBDB3312041E}" srcOrd="0" destOrd="0" presId="urn:microsoft.com/office/officeart/2005/8/layout/process1"/>
    <dgm:cxn modelId="{C12C2E3B-F308-4390-9050-760FA87947DB}" type="presOf" srcId="{60BB553D-9278-4F21-9441-2DB81B1DC2FB}" destId="{EF48C630-4446-469A-A3D4-2413052C1CF7}" srcOrd="0" destOrd="0" presId="urn:microsoft.com/office/officeart/2005/8/layout/process1"/>
    <dgm:cxn modelId="{B7CBD461-2FEA-49AC-8554-B5F53B8FCCB9}" type="presOf" srcId="{3CF20342-2035-4ADF-B10F-F5C56945165C}" destId="{96DF0608-AD96-4FD4-9543-26D759456A0D}" srcOrd="0" destOrd="0" presId="urn:microsoft.com/office/officeart/2005/8/layout/process1"/>
    <dgm:cxn modelId="{4B8DCA48-7155-4319-9526-B06B3DCDC9BA}" srcId="{121C67B9-7788-47A0-A1D1-4CD3FCA516B8}" destId="{BBD2728E-6682-4C9E-BAD7-02E17D615A1B}" srcOrd="2" destOrd="0" parTransId="{46C6D1EE-A0BB-4460-A231-4B8BDB7830C5}" sibTransId="{3CF20342-2035-4ADF-B10F-F5C56945165C}"/>
    <dgm:cxn modelId="{F704C14C-BB14-4F3D-BC12-A51616561971}" type="presOf" srcId="{9659B633-FF12-40BB-80C1-E8D4B3F40D1D}" destId="{3F5F3039-F10E-4F53-9CFF-680E16D05E76}" srcOrd="0" destOrd="0" presId="urn:microsoft.com/office/officeart/2005/8/layout/process1"/>
    <dgm:cxn modelId="{A5C74752-CF17-4443-BB04-34AC7F703B23}" type="presOf" srcId="{3CF20342-2035-4ADF-B10F-F5C56945165C}" destId="{56E79F35-48ED-4E91-94BF-DAE04E4405F3}" srcOrd="1" destOrd="0" presId="urn:microsoft.com/office/officeart/2005/8/layout/process1"/>
    <dgm:cxn modelId="{D89DAE55-B090-4D55-9ABD-41C3308BD519}" type="presOf" srcId="{432F6D8F-DE68-4E52-9D8E-702F04BD7685}" destId="{B2601AC0-94C3-42D1-9AB1-69FEA0747E65}" srcOrd="0" destOrd="0" presId="urn:microsoft.com/office/officeart/2005/8/layout/process1"/>
    <dgm:cxn modelId="{556F34AF-A188-4ADD-83BD-5F3F605C1E4B}" srcId="{121C67B9-7788-47A0-A1D1-4CD3FCA516B8}" destId="{CADFC7B7-4668-4E78-8DC4-62742B06A325}" srcOrd="0" destOrd="0" parTransId="{F89F919F-1F0F-4DCC-868F-B7FAB498B49C}" sibTransId="{A4EAA350-3CE9-4E14-8041-7B0EA29E2E6F}"/>
    <dgm:cxn modelId="{ECB65FB7-1497-45A2-A5EE-8E237069ACEF}" type="presOf" srcId="{9659B633-FF12-40BB-80C1-E8D4B3F40D1D}" destId="{1F9FC8EF-E1AB-4BFF-80BC-FD72360BEACD}" srcOrd="1" destOrd="0" presId="urn:microsoft.com/office/officeart/2005/8/layout/process1"/>
    <dgm:cxn modelId="{62D385E3-16D5-430E-A589-6F2E902F0EFE}" type="presOf" srcId="{A4EAA350-3CE9-4E14-8041-7B0EA29E2E6F}" destId="{8166D087-02BE-4DDF-AF1F-821A6F795B37}" srcOrd="1" destOrd="0" presId="urn:microsoft.com/office/officeart/2005/8/layout/process1"/>
    <dgm:cxn modelId="{B460D4F3-0143-4B56-B59A-749B4C786B72}" type="presOf" srcId="{CADFC7B7-4668-4E78-8DC4-62742B06A325}" destId="{4C5A8399-9693-4E29-BBF3-280E443F56B3}" srcOrd="0" destOrd="0" presId="urn:microsoft.com/office/officeart/2005/8/layout/process1"/>
    <dgm:cxn modelId="{1B9E5FF9-189D-4525-BCEC-54AE70FCA843}" srcId="{121C67B9-7788-47A0-A1D1-4CD3FCA516B8}" destId="{60BB553D-9278-4F21-9441-2DB81B1DC2FB}" srcOrd="1" destOrd="0" parTransId="{BC9CE5E6-02F7-4DC0-92F7-A9045253DAC2}" sibTransId="{9659B633-FF12-40BB-80C1-E8D4B3F40D1D}"/>
    <dgm:cxn modelId="{117F3BFC-22E6-4ED4-A0B8-362538B67ED1}" type="presOf" srcId="{121C67B9-7788-47A0-A1D1-4CD3FCA516B8}" destId="{4B4DD848-9F15-42BE-A083-F964F86F155B}" srcOrd="0" destOrd="0" presId="urn:microsoft.com/office/officeart/2005/8/layout/process1"/>
    <dgm:cxn modelId="{5527C7FF-B6F3-4B0D-938A-F117D9FBC5E4}" type="presOf" srcId="{BBD2728E-6682-4C9E-BAD7-02E17D615A1B}" destId="{704692D7-D7A7-42D8-A53E-AC677A98A8E5}" srcOrd="0" destOrd="0" presId="urn:microsoft.com/office/officeart/2005/8/layout/process1"/>
    <dgm:cxn modelId="{8706523F-5F17-44F9-80AB-3CB03BC2C441}" type="presParOf" srcId="{4B4DD848-9F15-42BE-A083-F964F86F155B}" destId="{4C5A8399-9693-4E29-BBF3-280E443F56B3}" srcOrd="0" destOrd="0" presId="urn:microsoft.com/office/officeart/2005/8/layout/process1"/>
    <dgm:cxn modelId="{193AB6E9-75C6-4294-AEDA-427983394A80}" type="presParOf" srcId="{4B4DD848-9F15-42BE-A083-F964F86F155B}" destId="{158DC1C3-A8EE-4FD1-8058-CBDB3312041E}" srcOrd="1" destOrd="0" presId="urn:microsoft.com/office/officeart/2005/8/layout/process1"/>
    <dgm:cxn modelId="{785D7A5C-B13E-49BF-946A-E36720B42960}" type="presParOf" srcId="{158DC1C3-A8EE-4FD1-8058-CBDB3312041E}" destId="{8166D087-02BE-4DDF-AF1F-821A6F795B37}" srcOrd="0" destOrd="0" presId="urn:microsoft.com/office/officeart/2005/8/layout/process1"/>
    <dgm:cxn modelId="{FA67BAD6-3286-4E68-81F1-6FA4C6BC6F69}" type="presParOf" srcId="{4B4DD848-9F15-42BE-A083-F964F86F155B}" destId="{EF48C630-4446-469A-A3D4-2413052C1CF7}" srcOrd="2" destOrd="0" presId="urn:microsoft.com/office/officeart/2005/8/layout/process1"/>
    <dgm:cxn modelId="{0541C83A-4260-432E-ADA9-1FBBABB0617F}" type="presParOf" srcId="{4B4DD848-9F15-42BE-A083-F964F86F155B}" destId="{3F5F3039-F10E-4F53-9CFF-680E16D05E76}" srcOrd="3" destOrd="0" presId="urn:microsoft.com/office/officeart/2005/8/layout/process1"/>
    <dgm:cxn modelId="{C31B4CCF-6DDE-497D-99CE-E1FE04C0E530}" type="presParOf" srcId="{3F5F3039-F10E-4F53-9CFF-680E16D05E76}" destId="{1F9FC8EF-E1AB-4BFF-80BC-FD72360BEACD}" srcOrd="0" destOrd="0" presId="urn:microsoft.com/office/officeart/2005/8/layout/process1"/>
    <dgm:cxn modelId="{E995F028-7EE6-42B6-84BF-1C6A1F7D3F28}" type="presParOf" srcId="{4B4DD848-9F15-42BE-A083-F964F86F155B}" destId="{704692D7-D7A7-42D8-A53E-AC677A98A8E5}" srcOrd="4" destOrd="0" presId="urn:microsoft.com/office/officeart/2005/8/layout/process1"/>
    <dgm:cxn modelId="{BDB4B3D9-A178-4AD0-B861-851BF8C85B04}" type="presParOf" srcId="{4B4DD848-9F15-42BE-A083-F964F86F155B}" destId="{96DF0608-AD96-4FD4-9543-26D759456A0D}" srcOrd="5" destOrd="0" presId="urn:microsoft.com/office/officeart/2005/8/layout/process1"/>
    <dgm:cxn modelId="{F34FDF76-EF1C-4D68-A39C-962AEDA0668E}" type="presParOf" srcId="{96DF0608-AD96-4FD4-9543-26D759456A0D}" destId="{56E79F35-48ED-4E91-94BF-DAE04E4405F3}" srcOrd="0" destOrd="0" presId="urn:microsoft.com/office/officeart/2005/8/layout/process1"/>
    <dgm:cxn modelId="{A1E51C2C-1A69-4982-9972-51004DE8DDD3}" type="presParOf" srcId="{4B4DD848-9F15-42BE-A083-F964F86F155B}" destId="{B2601AC0-94C3-42D1-9AB1-69FEA0747E6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8FE0A-8976-4BD9-A207-42FDDDE4B320}">
      <dsp:nvSpPr>
        <dsp:cNvPr id="0" name=""/>
        <dsp:cNvSpPr/>
      </dsp:nvSpPr>
      <dsp:spPr>
        <a:xfrm>
          <a:off x="3167" y="4430"/>
          <a:ext cx="1904660" cy="403200"/>
        </a:xfrm>
        <a:prstGeom prst="rect">
          <a:avLst/>
        </a:prstGeom>
        <a:solidFill>
          <a:srgbClr val="00B05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tx1"/>
              </a:solidFill>
              <a:latin typeface="Century Gothic" pitchFamily="34" charset="0"/>
            </a:rPr>
            <a:t>Αστική αειφορία</a:t>
          </a:r>
        </a:p>
      </dsp:txBody>
      <dsp:txXfrm>
        <a:off x="3167" y="4430"/>
        <a:ext cx="1904660" cy="403200"/>
      </dsp:txXfrm>
    </dsp:sp>
    <dsp:sp modelId="{78CFF878-86ED-4198-9171-0C5880C39E01}">
      <dsp:nvSpPr>
        <dsp:cNvPr id="0" name=""/>
        <dsp:cNvSpPr/>
      </dsp:nvSpPr>
      <dsp:spPr>
        <a:xfrm>
          <a:off x="1205" y="377343"/>
          <a:ext cx="1904660" cy="1172115"/>
        </a:xfrm>
        <a:prstGeom prst="rect">
          <a:avLst/>
        </a:prstGeom>
        <a:no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kumimoji="0" lang="el-GR" sz="1000" b="0" i="0" u="none" strike="noStrike" kern="1200" cap="none" normalizeH="0" baseline="0" dirty="0">
              <a:ln/>
              <a:solidFill>
                <a:schemeClr val="tx1"/>
              </a:solidFill>
              <a:effectLst/>
              <a:latin typeface="Century Gothic" pitchFamily="34" charset="0"/>
              <a:ea typeface="Aptos"/>
              <a:cs typeface="Arial" pitchFamily="34" charset="0"/>
            </a:rPr>
            <a:t>Αναπλάσεις δημόσιων χώρων</a:t>
          </a:r>
          <a:endParaRPr lang="el-GR" sz="1000" kern="1200" dirty="0">
            <a:solidFill>
              <a:schemeClr val="tx1"/>
            </a:solidFill>
            <a:latin typeface="Century Gothic" pitchFamily="34" charset="0"/>
          </a:endParaRPr>
        </a:p>
        <a:p>
          <a:pPr marL="57150" lvl="1" indent="-57150" algn="l" defTabSz="444500">
            <a:lnSpc>
              <a:spcPct val="90000"/>
            </a:lnSpc>
            <a:spcBef>
              <a:spcPct val="0"/>
            </a:spcBef>
            <a:spcAft>
              <a:spcPct val="15000"/>
            </a:spcAft>
            <a:buChar char="•"/>
          </a:pPr>
          <a:r>
            <a:rPr kumimoji="0" lang="el-GR" sz="1000" b="0" i="0" u="none" strike="noStrike" kern="1200" cap="none" normalizeH="0" baseline="0" dirty="0">
              <a:ln/>
              <a:solidFill>
                <a:schemeClr val="tx1"/>
              </a:solidFill>
              <a:effectLst/>
              <a:latin typeface="Century Gothic" pitchFamily="34" charset="0"/>
              <a:ea typeface="Aptos"/>
              <a:cs typeface="Arial" pitchFamily="34" charset="0"/>
            </a:rPr>
            <a:t>Ενίσχυση του αστικού πρασίνου</a:t>
          </a:r>
          <a:endParaRPr lang="el-GR" sz="1000" kern="1200" dirty="0">
            <a:solidFill>
              <a:schemeClr val="tx1"/>
            </a:solidFill>
            <a:latin typeface="Century Gothic" pitchFamily="34" charset="0"/>
          </a:endParaRPr>
        </a:p>
        <a:p>
          <a:pPr marL="57150" lvl="1" indent="-57150" algn="l" defTabSz="444500">
            <a:lnSpc>
              <a:spcPct val="90000"/>
            </a:lnSpc>
            <a:spcBef>
              <a:spcPct val="0"/>
            </a:spcBef>
            <a:spcAft>
              <a:spcPct val="15000"/>
            </a:spcAft>
            <a:buChar char="•"/>
          </a:pPr>
          <a:r>
            <a:rPr kumimoji="0" lang="el-GR" sz="1000" b="0" i="0" u="none" strike="noStrike" kern="1200" cap="none" normalizeH="0" baseline="0" dirty="0">
              <a:ln/>
              <a:solidFill>
                <a:schemeClr val="tx1"/>
              </a:solidFill>
              <a:effectLst/>
              <a:latin typeface="Century Gothic" pitchFamily="34" charset="0"/>
              <a:ea typeface="Aptos"/>
              <a:cs typeface="Arial" pitchFamily="34" charset="0"/>
            </a:rPr>
            <a:t>Βελτίωση της αισθητικής και λειτουργικότητας των πόλεων</a:t>
          </a:r>
          <a:endParaRPr lang="el-GR" sz="1000" kern="1200" dirty="0">
            <a:solidFill>
              <a:schemeClr val="tx1"/>
            </a:solidFill>
            <a:latin typeface="Century Gothic" pitchFamily="34" charset="0"/>
          </a:endParaRPr>
        </a:p>
      </dsp:txBody>
      <dsp:txXfrm>
        <a:off x="1205" y="377343"/>
        <a:ext cx="1904660" cy="1172115"/>
      </dsp:txXfrm>
    </dsp:sp>
    <dsp:sp modelId="{B921253D-84EE-4089-9386-EB54080D4628}">
      <dsp:nvSpPr>
        <dsp:cNvPr id="0" name=""/>
        <dsp:cNvSpPr/>
      </dsp:nvSpPr>
      <dsp:spPr>
        <a:xfrm>
          <a:off x="2166881" y="7865"/>
          <a:ext cx="1904660" cy="403200"/>
        </a:xfrm>
        <a:prstGeom prst="rect">
          <a:avLst/>
        </a:prstGeom>
        <a:solidFill>
          <a:srgbClr val="00B0F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tx1"/>
              </a:solidFill>
              <a:latin typeface="Century Gothic" pitchFamily="34" charset="0"/>
            </a:rPr>
            <a:t>Ανθεκτικότητα </a:t>
          </a:r>
        </a:p>
      </dsp:txBody>
      <dsp:txXfrm>
        <a:off x="2166881" y="7865"/>
        <a:ext cx="1904660" cy="403200"/>
      </dsp:txXfrm>
    </dsp:sp>
    <dsp:sp modelId="{F812FF43-BB45-4B2E-BCC8-3077505ABD8C}">
      <dsp:nvSpPr>
        <dsp:cNvPr id="0" name=""/>
        <dsp:cNvSpPr/>
      </dsp:nvSpPr>
      <dsp:spPr>
        <a:xfrm>
          <a:off x="2174480" y="407630"/>
          <a:ext cx="1904660" cy="1172115"/>
        </a:xfrm>
        <a:prstGeom prst="rect">
          <a:avLst/>
        </a:prstGeom>
        <a:no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Προσαρμογή στην κλιματική αλλαγή,</a:t>
          </a:r>
        </a:p>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Διαχείριση φυσικών κινδύνων</a:t>
          </a:r>
        </a:p>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Μείωση κοινωνικών ανισοτήτων</a:t>
          </a:r>
        </a:p>
      </dsp:txBody>
      <dsp:txXfrm>
        <a:off x="2174480" y="407630"/>
        <a:ext cx="1904660" cy="1172115"/>
      </dsp:txXfrm>
    </dsp:sp>
    <dsp:sp modelId="{43B5D3E3-D347-4792-97B1-F651A75259F5}">
      <dsp:nvSpPr>
        <dsp:cNvPr id="0" name=""/>
        <dsp:cNvSpPr/>
      </dsp:nvSpPr>
      <dsp:spPr>
        <a:xfrm>
          <a:off x="4345794" y="4430"/>
          <a:ext cx="1904660" cy="403200"/>
        </a:xfrm>
        <a:prstGeom prst="rect">
          <a:avLst/>
        </a:prstGeom>
        <a:solidFill>
          <a:schemeClr val="accent4">
            <a:lumMod val="7500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tx1"/>
              </a:solidFill>
              <a:latin typeface="Century Gothic" pitchFamily="34" charset="0"/>
            </a:rPr>
            <a:t>Έξυπνη διακυβέρνηση και ψηφιακός μετασχηματισμός</a:t>
          </a:r>
          <a:endParaRPr lang="el-GR" sz="1000" kern="1200" dirty="0">
            <a:solidFill>
              <a:schemeClr val="tx1"/>
            </a:solidFill>
            <a:latin typeface="Century Gothic" pitchFamily="34" charset="0"/>
          </a:endParaRPr>
        </a:p>
      </dsp:txBody>
      <dsp:txXfrm>
        <a:off x="4345794" y="4430"/>
        <a:ext cx="1904660" cy="403200"/>
      </dsp:txXfrm>
    </dsp:sp>
    <dsp:sp modelId="{78BCE984-7FDB-419F-83FB-32B3AF5D2233}">
      <dsp:nvSpPr>
        <dsp:cNvPr id="0" name=""/>
        <dsp:cNvSpPr/>
      </dsp:nvSpPr>
      <dsp:spPr>
        <a:xfrm>
          <a:off x="4345794" y="407630"/>
          <a:ext cx="1904660" cy="1172115"/>
        </a:xfrm>
        <a:prstGeom prst="rect">
          <a:avLst/>
        </a:prstGeom>
        <a:no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Αξιοποίηση τεχνολογιών και καλύτερες υπηρεσίες</a:t>
          </a:r>
        </a:p>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Καλύτερη εξυπηρέτηση πολιτών</a:t>
          </a:r>
        </a:p>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Αποδοτικότερη διαχείριση πόρων</a:t>
          </a:r>
        </a:p>
      </dsp:txBody>
      <dsp:txXfrm>
        <a:off x="4345794" y="407630"/>
        <a:ext cx="1904660" cy="1172115"/>
      </dsp:txXfrm>
    </dsp:sp>
    <dsp:sp modelId="{A802F7C3-9B2B-478D-B6CB-43A04DA32792}">
      <dsp:nvSpPr>
        <dsp:cNvPr id="0" name=""/>
        <dsp:cNvSpPr/>
      </dsp:nvSpPr>
      <dsp:spPr>
        <a:xfrm>
          <a:off x="6517107" y="4430"/>
          <a:ext cx="1904660" cy="403200"/>
        </a:xfrm>
        <a:prstGeom prst="rect">
          <a:avLst/>
        </a:prstGeom>
        <a:solidFill>
          <a:schemeClr val="accent6">
            <a:lumMod val="7500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l-GR" sz="1000" b="1" kern="1200" dirty="0">
              <a:solidFill>
                <a:schemeClr val="tx1"/>
              </a:solidFill>
              <a:latin typeface="Century Gothic" pitchFamily="34" charset="0"/>
            </a:rPr>
            <a:t>Βιώσιμη τουριστική ανάπτυξη</a:t>
          </a:r>
          <a:endParaRPr lang="el-GR" sz="1000" kern="1200" dirty="0">
            <a:solidFill>
              <a:schemeClr val="tx1"/>
            </a:solidFill>
            <a:latin typeface="Century Gothic" pitchFamily="34" charset="0"/>
          </a:endParaRPr>
        </a:p>
      </dsp:txBody>
      <dsp:txXfrm>
        <a:off x="6517107" y="4430"/>
        <a:ext cx="1904660" cy="403200"/>
      </dsp:txXfrm>
    </dsp:sp>
    <dsp:sp modelId="{1691CC9A-E290-4828-A7E7-636F4CA6A380}">
      <dsp:nvSpPr>
        <dsp:cNvPr id="0" name=""/>
        <dsp:cNvSpPr/>
      </dsp:nvSpPr>
      <dsp:spPr>
        <a:xfrm>
          <a:off x="6517107" y="407630"/>
          <a:ext cx="1904660" cy="1172115"/>
        </a:xfrm>
        <a:prstGeom prst="rect">
          <a:avLst/>
        </a:prstGeom>
        <a:no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Σύνδεση τουρισμού, πολιτισμού και περιβάλλοντος</a:t>
          </a:r>
          <a:endParaRPr lang="el-GR" sz="1000" kern="1200" dirty="0">
            <a:solidFill>
              <a:schemeClr val="tx1"/>
            </a:solidFill>
          </a:endParaRPr>
        </a:p>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Σεβασμός στη φέρουσα ικανότητα της περιοχής </a:t>
          </a:r>
        </a:p>
        <a:p>
          <a:pPr marL="57150" lvl="1" indent="-57150" algn="l" defTabSz="444500">
            <a:lnSpc>
              <a:spcPct val="90000"/>
            </a:lnSpc>
            <a:spcBef>
              <a:spcPct val="0"/>
            </a:spcBef>
            <a:spcAft>
              <a:spcPct val="15000"/>
            </a:spcAft>
            <a:buChar char="•"/>
          </a:pPr>
          <a:r>
            <a:rPr lang="el-GR" sz="1000" kern="1200" dirty="0">
              <a:solidFill>
                <a:schemeClr val="tx1"/>
              </a:solidFill>
              <a:latin typeface="Century Gothic" pitchFamily="34" charset="0"/>
            </a:rPr>
            <a:t>Τοπική ανάπτυξη προς όφελος όλων</a:t>
          </a:r>
        </a:p>
      </dsp:txBody>
      <dsp:txXfrm>
        <a:off x="6517107" y="407630"/>
        <a:ext cx="1904660" cy="1172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FC794-4716-4C92-8DB3-38020B315C79}">
      <dsp:nvSpPr>
        <dsp:cNvPr id="0" name=""/>
        <dsp:cNvSpPr/>
      </dsp:nvSpPr>
      <dsp:spPr>
        <a:xfrm>
          <a:off x="2210645" y="2138637"/>
          <a:ext cx="2613890" cy="2613890"/>
        </a:xfrm>
        <a:prstGeom prst="gear9">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l-GR" sz="3000" kern="1200" dirty="0"/>
        </a:p>
      </dsp:txBody>
      <dsp:txXfrm>
        <a:off x="2736153" y="2750928"/>
        <a:ext cx="1562874" cy="1343594"/>
      </dsp:txXfrm>
    </dsp:sp>
    <dsp:sp modelId="{0AF1EAA2-E1A4-4872-B225-8765A27B156A}">
      <dsp:nvSpPr>
        <dsp:cNvPr id="0" name=""/>
        <dsp:cNvSpPr/>
      </dsp:nvSpPr>
      <dsp:spPr>
        <a:xfrm>
          <a:off x="689836" y="1520808"/>
          <a:ext cx="1901011" cy="1901011"/>
        </a:xfrm>
        <a:prstGeom prst="gear6">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l-GR" sz="1800" kern="1200" dirty="0"/>
        </a:p>
      </dsp:txBody>
      <dsp:txXfrm>
        <a:off x="1168421" y="2002286"/>
        <a:ext cx="943841" cy="938055"/>
      </dsp:txXfrm>
    </dsp:sp>
    <dsp:sp modelId="{8F214947-879F-4C8F-8547-A8634153F976}">
      <dsp:nvSpPr>
        <dsp:cNvPr id="0" name=""/>
        <dsp:cNvSpPr/>
      </dsp:nvSpPr>
      <dsp:spPr>
        <a:xfrm rot="20700000">
          <a:off x="1754596" y="209305"/>
          <a:ext cx="1862602" cy="1862602"/>
        </a:xfrm>
        <a:prstGeom prst="gear6">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l-GR" sz="2000" kern="1200" dirty="0"/>
        </a:p>
      </dsp:txBody>
      <dsp:txXfrm rot="-20700000">
        <a:off x="2163120" y="617828"/>
        <a:ext cx="1045556" cy="1045556"/>
      </dsp:txXfrm>
    </dsp:sp>
    <dsp:sp modelId="{F252C550-352B-4635-A8A5-996B2F52C555}">
      <dsp:nvSpPr>
        <dsp:cNvPr id="0" name=""/>
        <dsp:cNvSpPr/>
      </dsp:nvSpPr>
      <dsp:spPr>
        <a:xfrm>
          <a:off x="2015828" y="1740686"/>
          <a:ext cx="3345779" cy="3345779"/>
        </a:xfrm>
        <a:prstGeom prst="circularArrow">
          <a:avLst>
            <a:gd name="adj1" fmla="val 4687"/>
            <a:gd name="adj2" fmla="val 299029"/>
            <a:gd name="adj3" fmla="val 2528058"/>
            <a:gd name="adj4" fmla="val 15835893"/>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E74520-D881-4F96-AD2A-5F31891991F4}">
      <dsp:nvSpPr>
        <dsp:cNvPr id="0" name=""/>
        <dsp:cNvSpPr/>
      </dsp:nvSpPr>
      <dsp:spPr>
        <a:xfrm>
          <a:off x="353171" y="1097791"/>
          <a:ext cx="2430918" cy="2430918"/>
        </a:xfrm>
        <a:prstGeom prst="leftCircularArrow">
          <a:avLst>
            <a:gd name="adj1" fmla="val 6452"/>
            <a:gd name="adj2" fmla="val 429999"/>
            <a:gd name="adj3" fmla="val 10489124"/>
            <a:gd name="adj4" fmla="val 14837806"/>
            <a:gd name="adj5" fmla="val 7527"/>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6AB26F-FDFB-42CD-892E-C5A8D2FD69D2}">
      <dsp:nvSpPr>
        <dsp:cNvPr id="0" name=""/>
        <dsp:cNvSpPr/>
      </dsp:nvSpPr>
      <dsp:spPr>
        <a:xfrm>
          <a:off x="1323757" y="-201070"/>
          <a:ext cx="2621019" cy="2621019"/>
        </a:xfrm>
        <a:prstGeom prst="circularArrow">
          <a:avLst>
            <a:gd name="adj1" fmla="val 5984"/>
            <a:gd name="adj2" fmla="val 394124"/>
            <a:gd name="adj3" fmla="val 13313824"/>
            <a:gd name="adj4" fmla="val 10508221"/>
            <a:gd name="adj5" fmla="val 6981"/>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3AF15-AAB0-401D-BE24-ABF758A279AE}">
      <dsp:nvSpPr>
        <dsp:cNvPr id="0" name=""/>
        <dsp:cNvSpPr/>
      </dsp:nvSpPr>
      <dsp:spPr>
        <a:xfrm>
          <a:off x="4698" y="0"/>
          <a:ext cx="1648880" cy="834479"/>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l-GR" sz="1100" kern="1200" dirty="0"/>
        </a:p>
      </dsp:txBody>
      <dsp:txXfrm>
        <a:off x="4698" y="0"/>
        <a:ext cx="1648880" cy="250343"/>
      </dsp:txXfrm>
    </dsp:sp>
    <dsp:sp modelId="{5407DA1B-14F4-4D7E-A4C8-603823BC19B1}">
      <dsp:nvSpPr>
        <dsp:cNvPr id="0" name=""/>
        <dsp:cNvSpPr/>
      </dsp:nvSpPr>
      <dsp:spPr>
        <a:xfrm>
          <a:off x="1777245" y="0"/>
          <a:ext cx="1648880" cy="834479"/>
        </a:xfrm>
        <a:prstGeom prst="roundRect">
          <a:avLst>
            <a:gd name="adj" fmla="val 10000"/>
          </a:avLst>
        </a:prstGeom>
        <a:blipFill rotWithShape="0">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l-GR" sz="1100" kern="1200" dirty="0"/>
        </a:p>
      </dsp:txBody>
      <dsp:txXfrm>
        <a:off x="1777245" y="0"/>
        <a:ext cx="1648880" cy="250343"/>
      </dsp:txXfrm>
    </dsp:sp>
    <dsp:sp modelId="{EA9F0796-00F4-4874-B1F9-E63456AFFD05}">
      <dsp:nvSpPr>
        <dsp:cNvPr id="0" name=""/>
        <dsp:cNvSpPr/>
      </dsp:nvSpPr>
      <dsp:spPr>
        <a:xfrm>
          <a:off x="3549791" y="0"/>
          <a:ext cx="1648880" cy="834479"/>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l-GR" sz="1100" kern="1200" dirty="0"/>
        </a:p>
      </dsp:txBody>
      <dsp:txXfrm>
        <a:off x="3549791" y="0"/>
        <a:ext cx="1648880" cy="250343"/>
      </dsp:txXfrm>
    </dsp:sp>
    <dsp:sp modelId="{63446F9A-835C-4642-948E-DEAE31027214}">
      <dsp:nvSpPr>
        <dsp:cNvPr id="0" name=""/>
        <dsp:cNvSpPr/>
      </dsp:nvSpPr>
      <dsp:spPr>
        <a:xfrm>
          <a:off x="5322338" y="0"/>
          <a:ext cx="1648880" cy="834479"/>
        </a:xfrm>
        <a:prstGeom prst="roundRect">
          <a:avLst>
            <a:gd name="adj" fmla="val 10000"/>
          </a:avLst>
        </a:prstGeom>
        <a:blipFill rotWithShape="0">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l-GR" sz="1100" kern="1200" dirty="0"/>
        </a:p>
      </dsp:txBody>
      <dsp:txXfrm>
        <a:off x="5322338" y="0"/>
        <a:ext cx="1648880" cy="250343"/>
      </dsp:txXfrm>
    </dsp:sp>
    <dsp:sp modelId="{F76B9433-AE16-4B0E-B191-C967B419575A}">
      <dsp:nvSpPr>
        <dsp:cNvPr id="0" name=""/>
        <dsp:cNvSpPr/>
      </dsp:nvSpPr>
      <dsp:spPr>
        <a:xfrm>
          <a:off x="7094884" y="0"/>
          <a:ext cx="1648880" cy="834479"/>
        </a:xfrm>
        <a:prstGeom prst="roundRect">
          <a:avLst>
            <a:gd name="adj" fmla="val 10000"/>
          </a:avLst>
        </a:prstGeom>
        <a:blipFill rotWithShape="0">
          <a:blip xmlns:r="http://schemas.openxmlformats.org/officeDocument/2006/relationships" r:embed="rId5"/>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l-GR" sz="1100" kern="1200" dirty="0"/>
        </a:p>
      </dsp:txBody>
      <dsp:txXfrm>
        <a:off x="7094884" y="0"/>
        <a:ext cx="1648880" cy="250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4E5A2-9C21-4CD9-8736-E10FB4496C12}">
      <dsp:nvSpPr>
        <dsp:cNvPr id="0" name=""/>
        <dsp:cNvSpPr/>
      </dsp:nvSpPr>
      <dsp:spPr>
        <a:xfrm>
          <a:off x="188639" y="458"/>
          <a:ext cx="2087314" cy="2087314"/>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872" tIns="13970" rIns="114872" bIns="1397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l-GR" sz="1100" b="1" kern="1200" dirty="0">
              <a:latin typeface="Century Gothic" pitchFamily="34" charset="0"/>
            </a:rPr>
            <a:t>Βελτίωση καθημερινότητας</a:t>
          </a:r>
        </a:p>
        <a:p>
          <a:pPr marL="0" marR="0" lvl="0" indent="0" algn="l" defTabSz="914400" eaLnBrk="1" fontAlgn="auto" latinLnBrk="0" hangingPunct="1">
            <a:lnSpc>
              <a:spcPct val="100000"/>
            </a:lnSpc>
            <a:spcBef>
              <a:spcPts val="0"/>
            </a:spcBef>
            <a:spcAft>
              <a:spcPts val="0"/>
            </a:spcAft>
            <a:buClrTx/>
            <a:buSzTx/>
            <a:buFontTx/>
            <a:buNone/>
            <a:tabLst/>
            <a:defRPr/>
          </a:pPr>
          <a:r>
            <a:rPr lang="el-GR" sz="1100" kern="1200" dirty="0">
              <a:latin typeface="Century Gothic" pitchFamily="34" charset="0"/>
            </a:rPr>
            <a:t>Πιο εύκολη μετακίνηση, λιγότερος θόρυβος, περισσότερη ασφάλεια</a:t>
          </a:r>
        </a:p>
      </dsp:txBody>
      <dsp:txXfrm>
        <a:off x="494319" y="306138"/>
        <a:ext cx="1475954" cy="1475954"/>
      </dsp:txXfrm>
    </dsp:sp>
    <dsp:sp modelId="{C48EF351-A06C-4146-B646-52957DD49B54}">
      <dsp:nvSpPr>
        <dsp:cNvPr id="0" name=""/>
        <dsp:cNvSpPr/>
      </dsp:nvSpPr>
      <dsp:spPr>
        <a:xfrm>
          <a:off x="1858491" y="458"/>
          <a:ext cx="2087314" cy="2087314"/>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872" tIns="13970" rIns="114872" bIns="1397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l-GR" sz="1100" b="1" kern="1200" dirty="0">
              <a:latin typeface="Century Gothic" pitchFamily="34" charset="0"/>
            </a:rPr>
            <a:t>Μείωση ρύπων</a:t>
          </a:r>
        </a:p>
        <a:p>
          <a:pPr marL="0" marR="0" lvl="0" indent="0" algn="l" defTabSz="914400" eaLnBrk="1" fontAlgn="auto" latinLnBrk="0" hangingPunct="1">
            <a:lnSpc>
              <a:spcPct val="100000"/>
            </a:lnSpc>
            <a:spcBef>
              <a:spcPts val="0"/>
            </a:spcBef>
            <a:spcAft>
              <a:spcPts val="0"/>
            </a:spcAft>
            <a:buClrTx/>
            <a:buSzTx/>
            <a:buFontTx/>
            <a:buNone/>
            <a:tabLst/>
            <a:defRPr/>
          </a:pPr>
          <a:r>
            <a:rPr lang="el-GR" sz="1100" kern="1200" dirty="0">
              <a:latin typeface="Century Gothic" pitchFamily="34" charset="0"/>
            </a:rPr>
            <a:t>Καθαρότερος αέρας μέσω της προώθησης της ηλεκτροκίνησης και του ποδηλάτου</a:t>
          </a:r>
        </a:p>
      </dsp:txBody>
      <dsp:txXfrm>
        <a:off x="2164171" y="306138"/>
        <a:ext cx="1475954" cy="1475954"/>
      </dsp:txXfrm>
    </dsp:sp>
    <dsp:sp modelId="{B7A51571-549E-4822-AA30-0A143E4F22F8}">
      <dsp:nvSpPr>
        <dsp:cNvPr id="0" name=""/>
        <dsp:cNvSpPr/>
      </dsp:nvSpPr>
      <dsp:spPr>
        <a:xfrm>
          <a:off x="3528342" y="458"/>
          <a:ext cx="2087314" cy="2087314"/>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872" tIns="13970" rIns="114872" bIns="1397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l-GR" sz="1100" b="1" kern="1200" dirty="0">
              <a:latin typeface="Century Gothic" pitchFamily="34" charset="0"/>
            </a:rPr>
            <a:t>Αναβάθμιση δημοσίων χώρων</a:t>
          </a:r>
        </a:p>
        <a:p>
          <a:pPr marL="0" marR="0" lvl="0" indent="0" algn="l" defTabSz="914400" eaLnBrk="1" fontAlgn="auto" latinLnBrk="0" hangingPunct="1">
            <a:lnSpc>
              <a:spcPct val="100000"/>
            </a:lnSpc>
            <a:spcBef>
              <a:spcPts val="0"/>
            </a:spcBef>
            <a:spcAft>
              <a:spcPts val="0"/>
            </a:spcAft>
            <a:buClrTx/>
            <a:buSzTx/>
            <a:buFontTx/>
            <a:buNone/>
            <a:tabLst/>
            <a:defRPr/>
          </a:pPr>
          <a:r>
            <a:rPr lang="el-GR" sz="1100" kern="1200" dirty="0">
              <a:latin typeface="Century Gothic" pitchFamily="34" charset="0"/>
            </a:rPr>
            <a:t>Πλατείες και πεζόδρομοι που γίνονται σημεία συνάντησης</a:t>
          </a:r>
        </a:p>
      </dsp:txBody>
      <dsp:txXfrm>
        <a:off x="3834022" y="306138"/>
        <a:ext cx="1475954" cy="1475954"/>
      </dsp:txXfrm>
    </dsp:sp>
    <dsp:sp modelId="{D5FB33BB-2500-4627-A35C-E4A7D52A0D05}">
      <dsp:nvSpPr>
        <dsp:cNvPr id="0" name=""/>
        <dsp:cNvSpPr/>
      </dsp:nvSpPr>
      <dsp:spPr>
        <a:xfrm>
          <a:off x="5198194" y="458"/>
          <a:ext cx="2087314" cy="2087314"/>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872" tIns="13970" rIns="114872" bIns="1397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l-GR" sz="1100" b="1" kern="1200" dirty="0">
              <a:latin typeface="Century Gothic" pitchFamily="34" charset="0"/>
            </a:rPr>
            <a:t>Ανάπτυξη τοπικής οικονομίας</a:t>
          </a:r>
        </a:p>
        <a:p>
          <a:pPr lvl="0" algn="l" defTabSz="444500">
            <a:lnSpc>
              <a:spcPct val="90000"/>
            </a:lnSpc>
            <a:spcBef>
              <a:spcPct val="0"/>
            </a:spcBef>
            <a:spcAft>
              <a:spcPct val="35000"/>
            </a:spcAft>
            <a:buNone/>
          </a:pPr>
          <a:r>
            <a:rPr lang="el-GR" sz="1100" kern="1200" dirty="0">
              <a:latin typeface="Century Gothic" pitchFamily="34" charset="0"/>
            </a:rPr>
            <a:t>Νέες ευκαιρίες για τοπικά καταστήματα </a:t>
          </a:r>
        </a:p>
      </dsp:txBody>
      <dsp:txXfrm>
        <a:off x="5503874" y="306138"/>
        <a:ext cx="1475954" cy="1475954"/>
      </dsp:txXfrm>
    </dsp:sp>
    <dsp:sp modelId="{A8E37607-F988-402C-8271-572791DF167E}">
      <dsp:nvSpPr>
        <dsp:cNvPr id="0" name=""/>
        <dsp:cNvSpPr/>
      </dsp:nvSpPr>
      <dsp:spPr>
        <a:xfrm>
          <a:off x="6868045" y="458"/>
          <a:ext cx="2087314" cy="2087314"/>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872" tIns="13970" rIns="114872" bIns="1397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l-GR" sz="1100" b="1" kern="1200" dirty="0">
              <a:latin typeface="Century Gothic" pitchFamily="34" charset="0"/>
            </a:rPr>
            <a:t>Ενίσχυση τουρισμού</a:t>
          </a:r>
        </a:p>
        <a:p>
          <a:pPr lvl="0" algn="l" defTabSz="444500">
            <a:lnSpc>
              <a:spcPct val="90000"/>
            </a:lnSpc>
            <a:spcBef>
              <a:spcPct val="0"/>
            </a:spcBef>
            <a:spcAft>
              <a:spcPct val="35000"/>
            </a:spcAft>
            <a:buNone/>
          </a:pPr>
          <a:r>
            <a:rPr lang="el-GR" sz="1100" kern="1200" dirty="0">
              <a:latin typeface="Century Gothic" pitchFamily="34" charset="0"/>
            </a:rPr>
            <a:t>Αναβαθμισμένη εικόνα προορισμού που προσελκύει επισκέπτες υψηλού επιπέδου</a:t>
          </a:r>
        </a:p>
      </dsp:txBody>
      <dsp:txXfrm>
        <a:off x="7173725" y="306138"/>
        <a:ext cx="1475954" cy="1475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A8399-9693-4E29-BBF3-280E443F56B3}">
      <dsp:nvSpPr>
        <dsp:cNvPr id="0" name=""/>
        <dsp:cNvSpPr/>
      </dsp:nvSpPr>
      <dsp:spPr>
        <a:xfrm>
          <a:off x="3734" y="755117"/>
          <a:ext cx="1632591" cy="1702741"/>
        </a:xfrm>
        <a:prstGeom prst="roundRect">
          <a:avLst>
            <a:gd name="adj" fmla="val 10000"/>
          </a:avLst>
        </a:prstGeom>
        <a:solidFill>
          <a:schemeClr val="lt1"/>
        </a:solidFill>
        <a:ln w="25400" cap="flat" cmpd="sng" algn="ctr">
          <a:solidFill>
            <a:srgbClr val="008080"/>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008080"/>
              </a:solidFill>
              <a:latin typeface="Century Gothic" pitchFamily="34" charset="0"/>
            </a:rPr>
            <a:t>Ολοκλήρωση Διαβούλευσης</a:t>
          </a:r>
        </a:p>
        <a:p>
          <a:pPr marL="0" lvl="0" indent="0" algn="ctr" defTabSz="622300">
            <a:lnSpc>
              <a:spcPct val="90000"/>
            </a:lnSpc>
            <a:spcBef>
              <a:spcPct val="0"/>
            </a:spcBef>
            <a:spcAft>
              <a:spcPct val="35000"/>
            </a:spcAft>
            <a:buNone/>
          </a:pPr>
          <a:r>
            <a:rPr lang="el-GR" sz="1200" b="1" kern="1200" dirty="0">
              <a:solidFill>
                <a:schemeClr val="tx1"/>
              </a:solidFill>
              <a:latin typeface="Century Gothic" pitchFamily="34" charset="0"/>
            </a:rPr>
            <a:t>Ενσωμάτωση των προτάσεων των πολιτών και των φορέων στο τελικό σχέδιο</a:t>
          </a:r>
        </a:p>
      </dsp:txBody>
      <dsp:txXfrm>
        <a:off x="51551" y="802934"/>
        <a:ext cx="1536957" cy="1607107"/>
      </dsp:txXfrm>
    </dsp:sp>
    <dsp:sp modelId="{158DC1C3-A8EE-4FD1-8058-CBDB3312041E}">
      <dsp:nvSpPr>
        <dsp:cNvPr id="0" name=""/>
        <dsp:cNvSpPr/>
      </dsp:nvSpPr>
      <dsp:spPr>
        <a:xfrm>
          <a:off x="1799584" y="1404046"/>
          <a:ext cx="346109" cy="404882"/>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b="1" kern="1200" dirty="0">
            <a:solidFill>
              <a:schemeClr val="tx1"/>
            </a:solidFill>
            <a:latin typeface="Century Gothic" pitchFamily="34" charset="0"/>
          </a:endParaRPr>
        </a:p>
      </dsp:txBody>
      <dsp:txXfrm>
        <a:off x="1799584" y="1485022"/>
        <a:ext cx="242276" cy="242930"/>
      </dsp:txXfrm>
    </dsp:sp>
    <dsp:sp modelId="{EF48C630-4446-469A-A3D4-2413052C1CF7}">
      <dsp:nvSpPr>
        <dsp:cNvPr id="0" name=""/>
        <dsp:cNvSpPr/>
      </dsp:nvSpPr>
      <dsp:spPr>
        <a:xfrm>
          <a:off x="2289362" y="755117"/>
          <a:ext cx="1632591" cy="1702741"/>
        </a:xfrm>
        <a:prstGeom prst="roundRect">
          <a:avLst>
            <a:gd name="adj" fmla="val 10000"/>
          </a:avLst>
        </a:prstGeom>
        <a:solidFill>
          <a:schemeClr val="lt1"/>
        </a:solidFill>
        <a:ln w="25400" cap="flat" cmpd="sng" algn="ctr">
          <a:solidFill>
            <a:srgbClr val="00B050"/>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00B050"/>
              </a:solidFill>
              <a:latin typeface="Century Gothic" pitchFamily="34" charset="0"/>
            </a:rPr>
            <a:t>Οριστικοποίηση Στρατηγικής</a:t>
          </a:r>
        </a:p>
        <a:p>
          <a:pPr marL="0" lvl="0" indent="0" algn="ctr" defTabSz="622300">
            <a:lnSpc>
              <a:spcPct val="90000"/>
            </a:lnSpc>
            <a:spcBef>
              <a:spcPct val="0"/>
            </a:spcBef>
            <a:spcAft>
              <a:spcPct val="35000"/>
            </a:spcAft>
            <a:buNone/>
          </a:pPr>
          <a:r>
            <a:rPr lang="el-GR" sz="1200" b="1" kern="1200" dirty="0">
              <a:solidFill>
                <a:schemeClr val="tx1"/>
              </a:solidFill>
              <a:latin typeface="Century Gothic" pitchFamily="34" charset="0"/>
            </a:rPr>
            <a:t>Τελική διαμόρφωση του πλάνου παρεμβάσεων και </a:t>
          </a:r>
          <a:r>
            <a:rPr lang="el-GR" sz="1200" b="1" kern="1200" dirty="0" err="1">
              <a:solidFill>
                <a:schemeClr val="tx1"/>
              </a:solidFill>
              <a:latin typeface="Century Gothic" pitchFamily="34" charset="0"/>
            </a:rPr>
            <a:t>προτεραιοποίηση</a:t>
          </a:r>
          <a:r>
            <a:rPr lang="el-GR" sz="1200" b="1" kern="1200" dirty="0">
              <a:solidFill>
                <a:schemeClr val="tx1"/>
              </a:solidFill>
              <a:latin typeface="Century Gothic" pitchFamily="34" charset="0"/>
            </a:rPr>
            <a:t> έργων</a:t>
          </a:r>
        </a:p>
      </dsp:txBody>
      <dsp:txXfrm>
        <a:off x="2337179" y="802934"/>
        <a:ext cx="1536957" cy="1607107"/>
      </dsp:txXfrm>
    </dsp:sp>
    <dsp:sp modelId="{3F5F3039-F10E-4F53-9CFF-680E16D05E76}">
      <dsp:nvSpPr>
        <dsp:cNvPr id="0" name=""/>
        <dsp:cNvSpPr/>
      </dsp:nvSpPr>
      <dsp:spPr>
        <a:xfrm>
          <a:off x="4085212" y="1404046"/>
          <a:ext cx="346109" cy="404882"/>
        </a:xfrm>
        <a:prstGeom prst="rightArrow">
          <a:avLst>
            <a:gd name="adj1" fmla="val 60000"/>
            <a:gd name="adj2" fmla="val 5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b="1" kern="1200" dirty="0">
            <a:solidFill>
              <a:schemeClr val="tx1"/>
            </a:solidFill>
            <a:latin typeface="Century Gothic" pitchFamily="34" charset="0"/>
          </a:endParaRPr>
        </a:p>
      </dsp:txBody>
      <dsp:txXfrm>
        <a:off x="4085212" y="1485022"/>
        <a:ext cx="242276" cy="242930"/>
      </dsp:txXfrm>
    </dsp:sp>
    <dsp:sp modelId="{704692D7-D7A7-42D8-A53E-AC677A98A8E5}">
      <dsp:nvSpPr>
        <dsp:cNvPr id="0" name=""/>
        <dsp:cNvSpPr/>
      </dsp:nvSpPr>
      <dsp:spPr>
        <a:xfrm>
          <a:off x="4574990" y="755117"/>
          <a:ext cx="1632591" cy="1702741"/>
        </a:xfrm>
        <a:prstGeom prst="roundRect">
          <a:avLst>
            <a:gd name="adj" fmla="val 10000"/>
          </a:avLst>
        </a:prstGeom>
        <a:solidFill>
          <a:schemeClr val="lt1"/>
        </a:solidFill>
        <a:ln w="25400" cap="flat" cmpd="sng" algn="ctr">
          <a:solidFill>
            <a:srgbClr val="0070C0"/>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0070C0"/>
              </a:solidFill>
              <a:latin typeface="Century Gothic" pitchFamily="34" charset="0"/>
            </a:rPr>
            <a:t>Υποβολή και Έγκριση</a:t>
          </a:r>
        </a:p>
        <a:p>
          <a:pPr marL="0" lvl="0" indent="0" algn="ctr" defTabSz="622300">
            <a:lnSpc>
              <a:spcPct val="90000"/>
            </a:lnSpc>
            <a:spcBef>
              <a:spcPct val="0"/>
            </a:spcBef>
            <a:spcAft>
              <a:spcPct val="35000"/>
            </a:spcAft>
            <a:buNone/>
          </a:pPr>
          <a:r>
            <a:rPr lang="el-GR" sz="1200" b="1" kern="1200" dirty="0">
              <a:solidFill>
                <a:schemeClr val="tx1"/>
              </a:solidFill>
              <a:latin typeface="Century Gothic" pitchFamily="34" charset="0"/>
            </a:rPr>
            <a:t>Κατάθεση του φάκελου στους αρμόδιους φορείς χρηματοδότησης</a:t>
          </a:r>
        </a:p>
      </dsp:txBody>
      <dsp:txXfrm>
        <a:off x="4622807" y="802934"/>
        <a:ext cx="1536957" cy="1607107"/>
      </dsp:txXfrm>
    </dsp:sp>
    <dsp:sp modelId="{96DF0608-AD96-4FD4-9543-26D759456A0D}">
      <dsp:nvSpPr>
        <dsp:cNvPr id="0" name=""/>
        <dsp:cNvSpPr/>
      </dsp:nvSpPr>
      <dsp:spPr>
        <a:xfrm>
          <a:off x="6370840" y="1404046"/>
          <a:ext cx="346109" cy="404882"/>
        </a:xfrm>
        <a:prstGeom prst="rightArrow">
          <a:avLst>
            <a:gd name="adj1" fmla="val 60000"/>
            <a:gd name="adj2" fmla="val 5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b="1" kern="1200" dirty="0">
            <a:solidFill>
              <a:schemeClr val="tx1"/>
            </a:solidFill>
            <a:latin typeface="Century Gothic" pitchFamily="34" charset="0"/>
          </a:endParaRPr>
        </a:p>
      </dsp:txBody>
      <dsp:txXfrm>
        <a:off x="6370840" y="1485022"/>
        <a:ext cx="242276" cy="242930"/>
      </dsp:txXfrm>
    </dsp:sp>
    <dsp:sp modelId="{B2601AC0-94C3-42D1-9AB1-69FEA0747E65}">
      <dsp:nvSpPr>
        <dsp:cNvPr id="0" name=""/>
        <dsp:cNvSpPr/>
      </dsp:nvSpPr>
      <dsp:spPr>
        <a:xfrm>
          <a:off x="6860618" y="755117"/>
          <a:ext cx="1632591" cy="1702741"/>
        </a:xfrm>
        <a:prstGeom prst="roundRect">
          <a:avLst>
            <a:gd name="adj" fmla="val 10000"/>
          </a:avLst>
        </a:prstGeom>
        <a:solidFill>
          <a:schemeClr val="lt1"/>
        </a:solidFill>
        <a:ln w="25400" cap="flat" cmpd="sng" algn="ctr">
          <a:solidFill>
            <a:srgbClr val="113664"/>
          </a:solidFill>
          <a:prstDash val="solid"/>
        </a:ln>
        <a:effectLst/>
        <a:scene3d>
          <a:camera prst="orthographicFront"/>
          <a:lightRig rig="flat" dir="t"/>
        </a:scene3d>
        <a:sp3d/>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113664"/>
              </a:solidFill>
              <a:latin typeface="Century Gothic" pitchFamily="34" charset="0"/>
            </a:rPr>
            <a:t>Υλοποίηση Έργων</a:t>
          </a:r>
        </a:p>
        <a:p>
          <a:pPr marL="0" lvl="0" indent="0" algn="ctr" defTabSz="622300">
            <a:lnSpc>
              <a:spcPct val="90000"/>
            </a:lnSpc>
            <a:spcBef>
              <a:spcPct val="0"/>
            </a:spcBef>
            <a:spcAft>
              <a:spcPct val="35000"/>
            </a:spcAft>
            <a:buNone/>
          </a:pPr>
          <a:r>
            <a:rPr lang="el-GR" sz="1200" b="1" kern="1200" dirty="0">
              <a:solidFill>
                <a:schemeClr val="tx1"/>
              </a:solidFill>
              <a:latin typeface="Century Gothic" pitchFamily="34" charset="0"/>
            </a:rPr>
            <a:t>Έναρξη δημοπρατήσεων και εκτέλεση των παρεμβάσεων στην πόλη</a:t>
          </a:r>
        </a:p>
      </dsp:txBody>
      <dsp:txXfrm>
        <a:off x="6908435" y="802934"/>
        <a:ext cx="1536957" cy="160710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BFF67C8-2A22-4694-B7A0-F96A0B49411F}" type="datetimeFigureOut">
              <a:rPr lang="el-GR" smtClean="0"/>
              <a:pPr/>
              <a:t>18/5/2026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70FC113-D3A7-4AA2-A76F-E86DCFAB7AF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F67C8-2A22-4694-B7A0-F96A0B49411F}" type="datetimeFigureOut">
              <a:rPr lang="el-GR" smtClean="0"/>
              <a:pPr/>
              <a:t>18/5/2026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FC113-D3A7-4AA2-A76F-E86DCFAB7AF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chart" Target="../charts/chart3.xml"/><Relationship Id="rId4" Type="http://schemas.openxmlformats.org/officeDocument/2006/relationships/diagramLayout" Target="../diagrams/layout4.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9.png"/><Relationship Id="rId4" Type="http://schemas.openxmlformats.org/officeDocument/2006/relationships/diagramQuickStyle" Target="../diagrams/quickStyle5.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mailto:diavoulefsi.svaa@argostoli.gov.gr" TargetMode="External"/><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1628800"/>
            <a:ext cx="9144000" cy="1152128"/>
          </a:xfrm>
        </p:spPr>
        <p:txBody>
          <a:bodyPr>
            <a:normAutofit/>
          </a:bodyPr>
          <a:lstStyle/>
          <a:p>
            <a:r>
              <a:rPr lang="el-GR" sz="1800" b="1" i="1" dirty="0">
                <a:solidFill>
                  <a:schemeClr val="bg1"/>
                </a:solidFill>
                <a:latin typeface="Century Gothic" pitchFamily="34" charset="0"/>
              </a:rPr>
              <a:t>Σχεδιάζουμε μαζί </a:t>
            </a:r>
          </a:p>
          <a:p>
            <a:r>
              <a:rPr lang="el-GR" sz="1800" b="1" i="1" dirty="0">
                <a:solidFill>
                  <a:schemeClr val="bg1"/>
                </a:solidFill>
                <a:latin typeface="Century Gothic" pitchFamily="34" charset="0"/>
              </a:rPr>
              <a:t>τον Ενιαίο Λειτουργικό Αστικό Πόλο </a:t>
            </a:r>
          </a:p>
          <a:p>
            <a:r>
              <a:rPr lang="el-GR" sz="1800" b="1" i="1" dirty="0">
                <a:solidFill>
                  <a:schemeClr val="bg1"/>
                </a:solidFill>
                <a:latin typeface="Century Gothic" pitchFamily="34" charset="0"/>
              </a:rPr>
              <a:t>Αργοστολίου &amp; Ληξουρίου</a:t>
            </a:r>
          </a:p>
        </p:txBody>
      </p:sp>
      <p:sp>
        <p:nvSpPr>
          <p:cNvPr id="8" name="2 - Υπότιτλος"/>
          <p:cNvSpPr txBox="1">
            <a:spLocks/>
          </p:cNvSpPr>
          <p:nvPr/>
        </p:nvSpPr>
        <p:spPr>
          <a:xfrm>
            <a:off x="0" y="5661248"/>
            <a:ext cx="9144000" cy="6480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1400" b="1" dirty="0">
                <a:solidFill>
                  <a:schemeClr val="bg1"/>
                </a:solidFill>
                <a:latin typeface="Century Gothic" pitchFamily="34" charset="0"/>
                <a:cs typeface="Calibri" pitchFamily="34" charset="0"/>
              </a:rPr>
              <a:t>Η</a:t>
            </a:r>
            <a:r>
              <a:rPr kumimoji="0" lang="el-GR"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μερίδα Διαβούλευσης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Αργοστόλι</a:t>
            </a:r>
            <a:r>
              <a:rPr kumimoji="0" lang="en-US"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 1</a:t>
            </a:r>
            <a:r>
              <a:rPr kumimoji="0" lang="el-GR"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8</a:t>
            </a:r>
            <a:r>
              <a:rPr kumimoji="0" lang="en-US"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 </a:t>
            </a:r>
            <a:r>
              <a:rPr kumimoji="0" lang="el-GR"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Μαΐου</a:t>
            </a:r>
            <a:r>
              <a:rPr kumimoji="0" lang="en-US" sz="1400" b="1" i="0" u="none" strike="noStrike" kern="1200" cap="none" spc="0" normalizeH="0" baseline="0" noProof="0" dirty="0">
                <a:ln>
                  <a:noFill/>
                </a:ln>
                <a:solidFill>
                  <a:schemeClr val="bg1"/>
                </a:solidFill>
                <a:effectLst/>
                <a:uLnTx/>
                <a:uFillTx/>
                <a:latin typeface="Century Gothic" pitchFamily="34" charset="0"/>
                <a:cs typeface="Calibri" pitchFamily="34" charset="0"/>
              </a:rPr>
              <a:t> 2026</a:t>
            </a:r>
            <a:endParaRPr kumimoji="0" lang="el-GR" sz="1400" b="1" i="0" u="none" strike="noStrike" kern="1200" cap="none" spc="0" normalizeH="0" baseline="0" noProof="0" dirty="0">
              <a:ln>
                <a:noFill/>
              </a:ln>
              <a:solidFill>
                <a:schemeClr val="bg1"/>
              </a:solidFill>
              <a:effectLst/>
              <a:uLnTx/>
              <a:uFillTx/>
              <a:latin typeface="Century Gothic" pitchFamily="34" charset="0"/>
              <a:cs typeface="Calibri" pitchFamily="34" charset="0"/>
            </a:endParaRPr>
          </a:p>
        </p:txBody>
      </p:sp>
      <p:sp>
        <p:nvSpPr>
          <p:cNvPr id="9"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dirty="0">
                <a:ln>
                  <a:noFill/>
                </a:ln>
                <a:solidFill>
                  <a:schemeClr val="bg1"/>
                </a:solidFill>
                <a:effectLst/>
                <a:uLnTx/>
                <a:uFillTx/>
                <a:latin typeface="Century Gothic" pitchFamily="34" charset="0"/>
                <a:ea typeface="+mj-ea"/>
                <a:cs typeface="+mj-cs"/>
              </a:rPr>
              <a:t>ΣΤΡΑΤΗΓΙΚΗ  ΒΙΩΣΙΜΗΣ ΑΣΤΙΚΗΣ  ΑΝΑΠΤΥΞΗΣ (ΣΒΑΑ) </a:t>
            </a:r>
            <a:br>
              <a:rPr kumimoji="0" lang="el-GR" sz="1800" b="1" i="0" u="none" strike="noStrike" kern="1200" cap="none" spc="0" normalizeH="0" baseline="0" noProof="0" dirty="0">
                <a:ln>
                  <a:noFill/>
                </a:ln>
                <a:solidFill>
                  <a:schemeClr val="bg1"/>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chemeClr val="bg1"/>
                </a:solidFill>
                <a:effectLst/>
                <a:uLnTx/>
                <a:uFillTx/>
                <a:latin typeface="Century Gothic" pitchFamily="34" charset="0"/>
                <a:ea typeface="+mj-ea"/>
                <a:cs typeface="+mj-cs"/>
              </a:rPr>
              <a:t>2021 - 2027</a:t>
            </a:r>
            <a:br>
              <a:rPr kumimoji="0" lang="el-GR" sz="1800" b="1" i="0" u="none" strike="noStrike" kern="1200" cap="none" spc="0" normalizeH="0" baseline="0" noProof="0" dirty="0">
                <a:ln>
                  <a:noFill/>
                </a:ln>
                <a:solidFill>
                  <a:schemeClr val="bg1"/>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chemeClr val="bg1"/>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dirty="0">
                <a:ln>
                  <a:noFill/>
                </a:ln>
                <a:solidFill>
                  <a:schemeClr val="bg1"/>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dirty="0">
                <a:ln>
                  <a:noFill/>
                </a:ln>
                <a:solidFill>
                  <a:schemeClr val="bg1"/>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chemeClr val="bg1"/>
              </a:solidFill>
              <a:effectLst/>
              <a:uLnTx/>
              <a:uFillTx/>
              <a:latin typeface="Century Gothic"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30723" name="Rectangle 3"/>
          <p:cNvSpPr>
            <a:spLocks noChangeArrowheads="1"/>
          </p:cNvSpPr>
          <p:nvPr/>
        </p:nvSpPr>
        <p:spPr bwMode="auto">
          <a:xfrm>
            <a:off x="0" y="1484784"/>
            <a:ext cx="7580921" cy="224676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a:ln>
                  <a:noFill/>
                </a:ln>
                <a:solidFill>
                  <a:schemeClr val="accent6">
                    <a:lumMod val="75000"/>
                  </a:schemeClr>
                </a:solidFill>
                <a:effectLst/>
                <a:latin typeface="Century Gothic" pitchFamily="34" charset="0"/>
                <a:cs typeface="Arial" pitchFamily="34" charset="0"/>
              </a:rPr>
              <a:t>Τουρισμός και Οικονομία</a:t>
            </a:r>
            <a:endParaRPr kumimoji="0" lang="el-GR" sz="1400" b="0" i="0" u="none" strike="noStrike" cap="none" normalizeH="0" baseline="0" dirty="0">
              <a:ln>
                <a:noFill/>
              </a:ln>
              <a:solidFill>
                <a:schemeClr val="accent6">
                  <a:lumMod val="75000"/>
                </a:schemeClr>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1" u="none" strike="noStrike" cap="none" normalizeH="0" baseline="0" dirty="0">
                <a:ln>
                  <a:noFill/>
                </a:ln>
                <a:solidFill>
                  <a:schemeClr val="bg1">
                    <a:lumMod val="50000"/>
                  </a:schemeClr>
                </a:solidFill>
                <a:effectLst/>
                <a:latin typeface="Century Gothic" pitchFamily="34" charset="0"/>
                <a:cs typeface="Arial" pitchFamily="34" charset="0"/>
              </a:rPr>
              <a:t>Επενδύουμε στην ταυτότητά μας, ενισχύουμε το μέλλον μας</a:t>
            </a:r>
            <a:endParaRPr kumimoji="0" lang="en-US" sz="1400" b="1" i="1" u="none" strike="noStrike" cap="none" normalizeH="0" baseline="0" dirty="0">
              <a:ln>
                <a:noFill/>
              </a:ln>
              <a:solidFill>
                <a:schemeClr val="bg1">
                  <a:lumMod val="50000"/>
                </a:schemeClr>
              </a:solidFill>
              <a:effectLst/>
              <a:latin typeface="Century Gothic" pitchFamily="34" charset="0"/>
              <a:cs typeface="Arial" pitchFamily="34" charset="0"/>
            </a:endParaRPr>
          </a:p>
          <a:p>
            <a:pPr lvl="0" eaLnBrk="0" fontAlgn="base" hangingPunct="0">
              <a:spcBef>
                <a:spcPct val="0"/>
              </a:spcBef>
              <a:spcAft>
                <a:spcPct val="0"/>
              </a:spcAft>
            </a:pPr>
            <a:r>
              <a:rPr lang="el-GR" sz="1400" b="1" dirty="0">
                <a:latin typeface="Century Gothic" pitchFamily="34" charset="0"/>
                <a:cs typeface="Arial" pitchFamily="34" charset="0"/>
              </a:rPr>
              <a:t>Τουριστική Ταυτότητα (Branding)</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Ενίσχυση του brand "Κεφαλονιά" ως προορισμός ποιότητας και αυθεντικότητας</a:t>
            </a:r>
          </a:p>
          <a:p>
            <a:pPr lvl="0" eaLnBrk="0" fontAlgn="base" hangingPunct="0">
              <a:spcBef>
                <a:spcPct val="0"/>
              </a:spcBef>
              <a:spcAft>
                <a:spcPct val="0"/>
              </a:spcAft>
            </a:pPr>
            <a:r>
              <a:rPr lang="el-GR" sz="1400" b="1" dirty="0">
                <a:latin typeface="Century Gothic" pitchFamily="34" charset="0"/>
                <a:cs typeface="Arial" pitchFamily="34" charset="0"/>
              </a:rPr>
              <a:t>Πολιτιστική Ανάδειξη</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Προβολή της ιστορικής κληρονομιάς και των τοπικών εθίμων</a:t>
            </a:r>
          </a:p>
          <a:p>
            <a:pPr lvl="0" eaLnBrk="0" fontAlgn="base" hangingPunct="0">
              <a:spcBef>
                <a:spcPct val="0"/>
              </a:spcBef>
              <a:spcAft>
                <a:spcPct val="0"/>
              </a:spcAft>
            </a:pPr>
            <a:r>
              <a:rPr lang="el-GR" sz="1400" b="1" dirty="0">
                <a:latin typeface="Century Gothic" pitchFamily="34" charset="0"/>
                <a:cs typeface="Arial" pitchFamily="34" charset="0"/>
              </a:rPr>
              <a:t>Στήριξη Επιχειρηματικότητας</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Κίνητρα για τοπικές επιχειρήσεις και παραγωγούς</a:t>
            </a:r>
          </a:p>
          <a:p>
            <a:pPr lvl="0" eaLnBrk="0" fontAlgn="base" hangingPunct="0">
              <a:spcBef>
                <a:spcPct val="0"/>
              </a:spcBef>
              <a:spcAft>
                <a:spcPct val="0"/>
              </a:spcAft>
            </a:pPr>
            <a:r>
              <a:rPr lang="el-GR" sz="1400" b="1" dirty="0">
                <a:latin typeface="Century Gothic" pitchFamily="34" charset="0"/>
                <a:cs typeface="Arial" pitchFamily="34" charset="0"/>
              </a:rPr>
              <a:t>Βελτίωση Επισκεψιμότητας</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Αναβάθμιση υποδομών για μια ολοκληρωμένη εμπειρία φιλοξενίας</a:t>
            </a: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p:txBody>
      </p:sp>
      <p:sp>
        <p:nvSpPr>
          <p:cNvPr id="7" name="6 - Ορθογώνιο"/>
          <p:cNvSpPr/>
          <p:nvPr/>
        </p:nvSpPr>
        <p:spPr>
          <a:xfrm>
            <a:off x="0" y="3861048"/>
            <a:ext cx="9144000" cy="2246769"/>
          </a:xfrm>
          <a:prstGeom prst="rect">
            <a:avLst/>
          </a:prstGeom>
        </p:spPr>
        <p:txBody>
          <a:bodyPr wrap="square">
            <a:spAutoFit/>
          </a:bodyPr>
          <a:lstStyle/>
          <a:p>
            <a:r>
              <a:rPr lang="el-GR" sz="1400" b="1" dirty="0">
                <a:solidFill>
                  <a:schemeClr val="accent2">
                    <a:lumMod val="75000"/>
                  </a:schemeClr>
                </a:solidFill>
                <a:latin typeface="Century Gothic" pitchFamily="34" charset="0"/>
              </a:rPr>
              <a:t>Κοινωνική Συνοχή &amp; Συμπερίληψη</a:t>
            </a:r>
            <a:endParaRPr lang="el-GR" sz="1400" dirty="0">
              <a:solidFill>
                <a:schemeClr val="accent2">
                  <a:lumMod val="75000"/>
                </a:schemeClr>
              </a:solidFill>
              <a:latin typeface="Century Gothic" pitchFamily="34" charset="0"/>
            </a:endParaRPr>
          </a:p>
          <a:p>
            <a:r>
              <a:rPr lang="el-GR" sz="1400" b="1" i="1" dirty="0">
                <a:solidFill>
                  <a:schemeClr val="bg1">
                    <a:lumMod val="50000"/>
                  </a:schemeClr>
                </a:solidFill>
                <a:latin typeface="Century Gothic" pitchFamily="34" charset="0"/>
                <a:cs typeface="Arial" pitchFamily="34" charset="0"/>
              </a:rPr>
              <a:t>Μια Πόλη χωρίς Αποκλεισμούς</a:t>
            </a:r>
          </a:p>
          <a:p>
            <a:r>
              <a:rPr lang="el-GR" sz="1400" b="1" dirty="0">
                <a:latin typeface="Century Gothic" pitchFamily="34" charset="0"/>
              </a:rPr>
              <a:t>Υποδομές ΑμεΑ	</a:t>
            </a:r>
          </a:p>
          <a:p>
            <a:pPr lvl="1">
              <a:buFont typeface="Arial" pitchFamily="34" charset="0"/>
              <a:buChar char="•"/>
            </a:pPr>
            <a:r>
              <a:rPr lang="el-GR" sz="1400" dirty="0">
                <a:latin typeface="Century Gothic" pitchFamily="34" charset="0"/>
                <a:cs typeface="Arial" pitchFamily="34" charset="0"/>
              </a:rPr>
              <a:t> Καθολικός σχεδιασμός για ισότιμη μετακίνηση</a:t>
            </a:r>
          </a:p>
          <a:p>
            <a:r>
              <a:rPr lang="el-GR" sz="1400" b="1" dirty="0">
                <a:latin typeface="Century Gothic" pitchFamily="34" charset="0"/>
              </a:rPr>
              <a:t>Προσβάσιμοι Δημόσιοι Χώροι</a:t>
            </a:r>
          </a:p>
          <a:p>
            <a:pPr lvl="1">
              <a:buFont typeface="Arial" pitchFamily="34" charset="0"/>
              <a:buChar char="•"/>
            </a:pPr>
            <a:r>
              <a:rPr lang="el-GR" sz="1400" b="1" dirty="0">
                <a:latin typeface="Century Gothic" pitchFamily="34" charset="0"/>
              </a:rPr>
              <a:t> </a:t>
            </a:r>
            <a:r>
              <a:rPr lang="el-GR" sz="1400" dirty="0">
                <a:latin typeface="Century Gothic" pitchFamily="34" charset="0"/>
              </a:rPr>
              <a:t>Πλατείες και κτίρια φιλικά προς όλους τους πολίτες</a:t>
            </a:r>
          </a:p>
          <a:p>
            <a:r>
              <a:rPr lang="el-GR" sz="1400" b="1" dirty="0">
                <a:latin typeface="Century Gothic" pitchFamily="34" charset="0"/>
              </a:rPr>
              <a:t>Ασφαλείς Διαδρομές</a:t>
            </a:r>
          </a:p>
          <a:p>
            <a:pPr lvl="1">
              <a:buFont typeface="Arial" pitchFamily="34" charset="0"/>
              <a:buChar char="•"/>
            </a:pPr>
            <a:r>
              <a:rPr lang="el-GR" sz="1400" dirty="0">
                <a:latin typeface="Century Gothic" pitchFamily="34" charset="0"/>
              </a:rPr>
              <a:t> Δίκτυο πεζοδρομίων και διαβάσεων υψηλών προδιαγραφών</a:t>
            </a:r>
          </a:p>
          <a:p>
            <a:r>
              <a:rPr lang="el-GR" sz="1400" b="1" dirty="0">
                <a:latin typeface="Century Gothic" pitchFamily="34" charset="0"/>
              </a:rPr>
              <a:t>Κοινωνικές Υποδομές</a:t>
            </a:r>
          </a:p>
          <a:p>
            <a:pPr lvl="1">
              <a:buFont typeface="Arial" pitchFamily="34" charset="0"/>
              <a:buChar char="•"/>
            </a:pPr>
            <a:r>
              <a:rPr lang="el-GR" sz="1400" dirty="0">
                <a:latin typeface="Century Gothic" pitchFamily="34" charset="0"/>
              </a:rPr>
              <a:t> Ενίσχυση των δομών στήριξης και ένταξης στην κοινότητα</a:t>
            </a:r>
          </a:p>
        </p:txBody>
      </p:sp>
      <p:sp>
        <p:nvSpPr>
          <p:cNvPr id="8"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rPr>
              <a:t>ΣΤΡΑΤΗΓΙΚΗ  </a:t>
            </a:r>
            <a:r>
              <a:rPr lang="el-GR" sz="1800" b="1" dirty="0">
                <a:solidFill>
                  <a:srgbClr val="318AA3"/>
                </a:solidFill>
                <a:latin typeface="Century Gothic" pitchFamily="34" charset="0"/>
              </a:rPr>
              <a:t>ΒΙΩΣΙΜΗΣ ΑΣΤΙΚΗΣ  </a:t>
            </a: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113664"/>
                </a:solidFill>
                <a:latin typeface="Century Gothic" pitchFamily="34" charset="0"/>
              </a:rPr>
              <a:t>2021 - 2027</a:t>
            </a:r>
            <a:br>
              <a:rPr lang="el-GR" sz="1800" b="1" dirty="0">
                <a:solidFill>
                  <a:srgbClr val="113664"/>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r>
              <a:rPr lang="el-GR" sz="1800" b="1" dirty="0">
                <a:solidFill>
                  <a:srgbClr val="318AA3"/>
                </a:solidFill>
                <a:latin typeface="Century Gothic" pitchFamily="34" charset="0"/>
              </a:rPr>
              <a:t>Αργοστολίου-Ληξουρίου </a:t>
            </a:r>
            <a:br>
              <a:rPr lang="el-GR" sz="1800" b="1" dirty="0">
                <a:solidFill>
                  <a:srgbClr val="318AA3"/>
                </a:solidFill>
                <a:latin typeface="Century Gothic" pitchFamily="34" charset="0"/>
              </a:rPr>
            </a:br>
            <a:endParaRPr lang="el-GR" sz="1800" b="1" dirty="0">
              <a:solidFill>
                <a:srgbClr val="318AA3"/>
              </a:solidFill>
              <a:latin typeface="Century Gothic" pitchFamily="34" charset="0"/>
            </a:endParaRPr>
          </a:p>
        </p:txBody>
      </p:sp>
      <p:sp>
        <p:nvSpPr>
          <p:cNvPr id="9" name="8 - Ορθογώνιο"/>
          <p:cNvSpPr/>
          <p:nvPr/>
        </p:nvSpPr>
        <p:spPr>
          <a:xfrm>
            <a:off x="0" y="1052736"/>
            <a:ext cx="4572000" cy="369332"/>
          </a:xfrm>
          <a:prstGeom prst="rect">
            <a:avLst/>
          </a:prstGeom>
        </p:spPr>
        <p:txBody>
          <a:bodyPr>
            <a:spAutoFit/>
          </a:bodyPr>
          <a:lstStyle/>
          <a:p>
            <a:pPr lvl="0" fontAlgn="base">
              <a:spcBef>
                <a:spcPct val="0"/>
              </a:spcBef>
              <a:spcAft>
                <a:spcPct val="0"/>
              </a:spcAft>
            </a:pPr>
            <a:r>
              <a:rPr lang="el-GR" b="1" dirty="0">
                <a:solidFill>
                  <a:srgbClr val="318AA3"/>
                </a:solidFill>
                <a:latin typeface="Century Gothic" pitchFamily="34" charset="0"/>
                <a:cs typeface="Arial" pitchFamily="34" charset="0"/>
              </a:rPr>
              <a:t>Ενδεικτικές Παρεμβάσεις </a:t>
            </a:r>
            <a:endParaRPr lang="el-GR" dirty="0">
              <a:solidFill>
                <a:srgbClr val="318AA3"/>
              </a:solidFill>
              <a:latin typeface="Century Gothic"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1152128"/>
          </a:xfrm>
        </p:spPr>
        <p:txBody>
          <a:bodyPr>
            <a:normAutofit fontScale="90000"/>
          </a:bodyPr>
          <a:lstStyle/>
          <a:p>
            <a:r>
              <a:rPr lang="el-GR" sz="1800" b="1" dirty="0">
                <a:solidFill>
                  <a:srgbClr val="002060"/>
                </a:solidFill>
                <a:latin typeface="Century Gothic" pitchFamily="34" charset="0"/>
              </a:rPr>
              <a:t>ΣΤΡΑΤΗΓΙΚΗ  </a:t>
            </a:r>
            <a:r>
              <a:rPr lang="el-GR" sz="1800" b="1" dirty="0">
                <a:solidFill>
                  <a:srgbClr val="0070C0"/>
                </a:solidFill>
                <a:latin typeface="Century Gothic" pitchFamily="34" charset="0"/>
              </a:rPr>
              <a:t>ΒΙΩΣΙΜΗΣ ΑΣΤΙΚΗΣ  </a:t>
            </a:r>
            <a:r>
              <a:rPr lang="el-GR" sz="1800" b="1" dirty="0">
                <a:solidFill>
                  <a:srgbClr val="002060"/>
                </a:solidFill>
                <a:latin typeface="Century Gothic" pitchFamily="34" charset="0"/>
              </a:rPr>
              <a:t>ΑΝΑΠΤΥΞΗΣ (ΣΒΑΑ) </a:t>
            </a:r>
            <a:br>
              <a:rPr lang="el-GR" sz="1800" b="1" dirty="0">
                <a:solidFill>
                  <a:srgbClr val="002060"/>
                </a:solidFill>
                <a:latin typeface="Century Gothic" pitchFamily="34" charset="0"/>
              </a:rPr>
            </a:br>
            <a:r>
              <a:rPr lang="el-GR" sz="1800" dirty="0">
                <a:solidFill>
                  <a:srgbClr val="0070C0"/>
                </a:solidFill>
                <a:latin typeface="Century Gothic" pitchFamily="34" charset="0"/>
              </a:rPr>
              <a:t>2021 - 2027</a:t>
            </a:r>
            <a:br>
              <a:rPr lang="el-GR" sz="1800" b="1" dirty="0">
                <a:solidFill>
                  <a:srgbClr val="002060"/>
                </a:solidFill>
                <a:latin typeface="Century Gothic" pitchFamily="34" charset="0"/>
              </a:rPr>
            </a:br>
            <a:r>
              <a:rPr lang="el-GR" sz="1800" dirty="0">
                <a:solidFill>
                  <a:srgbClr val="002060"/>
                </a:solidFill>
                <a:latin typeface="Century Gothic" pitchFamily="34" charset="0"/>
              </a:rPr>
              <a:t>του ενιαίου λειτουργικού αστικού πόλου </a:t>
            </a:r>
            <a:r>
              <a:rPr lang="el-GR" sz="1800" b="1" dirty="0">
                <a:solidFill>
                  <a:srgbClr val="0070C0"/>
                </a:solidFill>
                <a:latin typeface="Century Gothic" pitchFamily="34" charset="0"/>
              </a:rPr>
              <a:t>Αργοστολίου-Ληξουρίου </a:t>
            </a:r>
            <a:br>
              <a:rPr lang="el-GR" sz="1800" b="1" dirty="0">
                <a:solidFill>
                  <a:srgbClr val="002060"/>
                </a:solidFill>
                <a:latin typeface="Century Gothic" pitchFamily="34" charset="0"/>
              </a:rPr>
            </a:br>
            <a:endParaRPr lang="el-GR" sz="1800" b="1" dirty="0">
              <a:solidFill>
                <a:srgbClr val="002060"/>
              </a:solidFill>
              <a:latin typeface="Century Gothic" pitchFamily="34" charset="0"/>
            </a:endParaRPr>
          </a:p>
        </p:txBody>
      </p:sp>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7" name="6 - Ορθογώνιο"/>
          <p:cNvSpPr/>
          <p:nvPr/>
        </p:nvSpPr>
        <p:spPr>
          <a:xfrm>
            <a:off x="0" y="1628800"/>
            <a:ext cx="9144000" cy="2246769"/>
          </a:xfrm>
          <a:prstGeom prst="rect">
            <a:avLst/>
          </a:prstGeom>
        </p:spPr>
        <p:txBody>
          <a:bodyPr wrap="square">
            <a:spAutoFit/>
          </a:bodyPr>
          <a:lstStyle/>
          <a:p>
            <a:r>
              <a:rPr lang="el-GR" sz="1400" b="1" dirty="0">
                <a:solidFill>
                  <a:srgbClr val="7030A0"/>
                </a:solidFill>
                <a:latin typeface="Century Gothic" pitchFamily="34" charset="0"/>
              </a:rPr>
              <a:t>Ψηφιακές Υπηρεσίες</a:t>
            </a:r>
            <a:endParaRPr lang="el-GR" sz="1400" dirty="0">
              <a:solidFill>
                <a:srgbClr val="7030A0"/>
              </a:solidFill>
              <a:latin typeface="Century Gothic" pitchFamily="34" charset="0"/>
            </a:endParaRPr>
          </a:p>
          <a:p>
            <a:r>
              <a:rPr lang="el-GR" sz="1400" b="1" i="1" dirty="0">
                <a:solidFill>
                  <a:schemeClr val="bg1">
                    <a:lumMod val="50000"/>
                  </a:schemeClr>
                </a:solidFill>
                <a:latin typeface="Century Gothic" pitchFamily="34" charset="0"/>
              </a:rPr>
              <a:t>Έξυπνες πόλεις, καλύτερες υπηρεσίες για όλους</a:t>
            </a:r>
            <a:endParaRPr lang="el-GR" sz="1400" i="1" dirty="0">
              <a:solidFill>
                <a:schemeClr val="bg1">
                  <a:lumMod val="50000"/>
                </a:schemeClr>
              </a:solidFill>
              <a:latin typeface="Century Gothic" pitchFamily="34" charset="0"/>
            </a:endParaRPr>
          </a:p>
          <a:p>
            <a:r>
              <a:rPr lang="el-GR" sz="1400" b="1" dirty="0">
                <a:latin typeface="Century Gothic" pitchFamily="34" charset="0"/>
              </a:rPr>
              <a:t>e-Διακυβέρνηση</a:t>
            </a:r>
          </a:p>
          <a:p>
            <a:pPr lvl="1">
              <a:buFont typeface="Arial" pitchFamily="34" charset="0"/>
              <a:buChar char="•"/>
            </a:pPr>
            <a:r>
              <a:rPr lang="el-GR" sz="1400" dirty="0">
                <a:latin typeface="Century Gothic" pitchFamily="34" charset="0"/>
              </a:rPr>
              <a:t>Ψηφιοποίηση των αιτημάτων και μείωση της γραφειοκρατίας για τον πολίτη.</a:t>
            </a:r>
          </a:p>
          <a:p>
            <a:r>
              <a:rPr lang="el-GR" sz="1400" b="1" dirty="0">
                <a:latin typeface="Century Gothic" pitchFamily="34" charset="0"/>
              </a:rPr>
              <a:t>Πλατφόρμες Συμμετοχής</a:t>
            </a:r>
          </a:p>
          <a:p>
            <a:pPr lvl="1">
              <a:buFont typeface="Arial" pitchFamily="34" charset="0"/>
              <a:buChar char="•"/>
            </a:pPr>
            <a:r>
              <a:rPr lang="el-GR" sz="1400" dirty="0">
                <a:latin typeface="Century Gothic" pitchFamily="34" charset="0"/>
              </a:rPr>
              <a:t>Εργαλεία για την άμεση επικοινωνία των πολιτών με τον Δήμο (π.χ. αναφορά βλαβών).</a:t>
            </a:r>
          </a:p>
          <a:p>
            <a:r>
              <a:rPr lang="el-GR" sz="1400" b="1" dirty="0">
                <a:latin typeface="Century Gothic" pitchFamily="34" charset="0"/>
              </a:rPr>
              <a:t>Ανοιχτά Δεδομένα (Open Data)</a:t>
            </a:r>
          </a:p>
          <a:p>
            <a:pPr lvl="1">
              <a:buFont typeface="Arial" pitchFamily="34" charset="0"/>
              <a:buChar char="•"/>
            </a:pPr>
            <a:r>
              <a:rPr lang="el-GR" sz="1400" dirty="0">
                <a:latin typeface="Century Gothic" pitchFamily="34" charset="0"/>
              </a:rPr>
              <a:t>Διαφάνεια και πρόσβαση σε πληροφορίες που αφορούν τη λειτουργία της πόλης.</a:t>
            </a:r>
          </a:p>
          <a:p>
            <a:r>
              <a:rPr lang="el-GR" sz="1400" b="1" dirty="0">
                <a:latin typeface="Century Gothic" pitchFamily="34" charset="0"/>
              </a:rPr>
              <a:t>Δωρεάν Wi-Fi &amp; Συνδεσιμότητα</a:t>
            </a:r>
          </a:p>
          <a:p>
            <a:pPr lvl="1">
              <a:buFont typeface="Arial" pitchFamily="34" charset="0"/>
              <a:buChar char="•"/>
            </a:pPr>
            <a:r>
              <a:rPr lang="el-GR" sz="1400" dirty="0">
                <a:latin typeface="Century Gothic" pitchFamily="34" charset="0"/>
              </a:rPr>
              <a:t>Επέκταση των δημόσιων σημείων πρόσβασης στο διαδίκτυο.</a:t>
            </a:r>
          </a:p>
        </p:txBody>
      </p:sp>
      <p:sp>
        <p:nvSpPr>
          <p:cNvPr id="8" name="7 - Ορθογώνιο"/>
          <p:cNvSpPr/>
          <p:nvPr/>
        </p:nvSpPr>
        <p:spPr>
          <a:xfrm>
            <a:off x="0" y="1052736"/>
            <a:ext cx="4572000" cy="369332"/>
          </a:xfrm>
          <a:prstGeom prst="rect">
            <a:avLst/>
          </a:prstGeom>
        </p:spPr>
        <p:txBody>
          <a:bodyPr>
            <a:spAutoFit/>
          </a:bodyPr>
          <a:lstStyle/>
          <a:p>
            <a:pPr lvl="0" fontAlgn="base">
              <a:spcBef>
                <a:spcPct val="0"/>
              </a:spcBef>
              <a:spcAft>
                <a:spcPct val="0"/>
              </a:spcAft>
            </a:pPr>
            <a:r>
              <a:rPr lang="el-GR" b="1" dirty="0">
                <a:solidFill>
                  <a:srgbClr val="318AA3"/>
                </a:solidFill>
                <a:latin typeface="Century Gothic" pitchFamily="34" charset="0"/>
                <a:cs typeface="Arial" pitchFamily="34" charset="0"/>
              </a:rPr>
              <a:t>Ενδεικτικές Παρεμβάσεις </a:t>
            </a:r>
            <a:endParaRPr lang="el-GR" dirty="0">
              <a:solidFill>
                <a:srgbClr val="318AA3"/>
              </a:solidFill>
              <a:latin typeface="Century Gothic"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C:\Users\pc1\Downloads\ChatGPT Image Apr 27, 2026, 11_59_08 AM.png"/>
          <p:cNvPicPr>
            <a:picLocks noChangeAspect="1" noChangeArrowheads="1"/>
          </p:cNvPicPr>
          <p:nvPr/>
        </p:nvPicPr>
        <p:blipFill>
          <a:blip r:embed="rId2" cstate="print"/>
          <a:srcRect t="8642" b="75452"/>
          <a:stretch>
            <a:fillRect/>
          </a:stretch>
        </p:blipFill>
        <p:spPr bwMode="auto">
          <a:xfrm>
            <a:off x="-36512" y="1268760"/>
            <a:ext cx="9180512" cy="2160240"/>
          </a:xfrm>
          <a:prstGeom prst="rect">
            <a:avLst/>
          </a:prstGeom>
          <a:noFill/>
        </p:spPr>
      </p:pic>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96752"/>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15362"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17" name="1 - Τίτλος"/>
          <p:cNvSpPr>
            <a:spLocks noGrp="1"/>
          </p:cNvSpPr>
          <p:nvPr>
            <p:ph type="ctrTitle"/>
          </p:nvPr>
        </p:nvSpPr>
        <p:spPr>
          <a:xfrm>
            <a:off x="0" y="0"/>
            <a:ext cx="9144000" cy="1152128"/>
          </a:xfrm>
        </p:spPr>
        <p:txBody>
          <a:bodyPr>
            <a:normAutofit fontScale="90000"/>
          </a:bodyPr>
          <a:lstStyle/>
          <a:p>
            <a:r>
              <a:rPr lang="el-GR" sz="1800" b="1" dirty="0">
                <a:solidFill>
                  <a:srgbClr val="002060"/>
                </a:solidFill>
                <a:latin typeface="Century Gothic" pitchFamily="34" charset="0"/>
              </a:rPr>
              <a:t>ΣΤΡΑΤΗΓΙΚΗ  </a:t>
            </a:r>
            <a:r>
              <a:rPr lang="el-GR" sz="1800" b="1" dirty="0">
                <a:solidFill>
                  <a:srgbClr val="0070C0"/>
                </a:solidFill>
                <a:latin typeface="Century Gothic" pitchFamily="34" charset="0"/>
              </a:rPr>
              <a:t>ΒΙΩΣΙΜΗΣ ΑΣΤΙΚΗΣ  </a:t>
            </a:r>
            <a:r>
              <a:rPr lang="el-GR" sz="1800" b="1" dirty="0">
                <a:solidFill>
                  <a:srgbClr val="002060"/>
                </a:solidFill>
                <a:latin typeface="Century Gothic" pitchFamily="34" charset="0"/>
              </a:rPr>
              <a:t>ΑΝΑΠΤΥΞΗΣ (ΣΒΑΑ) </a:t>
            </a:r>
            <a:br>
              <a:rPr lang="el-GR" sz="1800" b="1" dirty="0">
                <a:solidFill>
                  <a:srgbClr val="002060"/>
                </a:solidFill>
                <a:latin typeface="Century Gothic" pitchFamily="34" charset="0"/>
              </a:rPr>
            </a:br>
            <a:r>
              <a:rPr lang="el-GR" sz="1800" dirty="0">
                <a:solidFill>
                  <a:srgbClr val="0070C0"/>
                </a:solidFill>
                <a:latin typeface="Century Gothic" pitchFamily="34" charset="0"/>
              </a:rPr>
              <a:t>2021 - 2027</a:t>
            </a:r>
            <a:br>
              <a:rPr lang="el-GR" sz="1800" b="1" dirty="0">
                <a:solidFill>
                  <a:srgbClr val="002060"/>
                </a:solidFill>
                <a:latin typeface="Century Gothic" pitchFamily="34" charset="0"/>
              </a:rPr>
            </a:br>
            <a:r>
              <a:rPr lang="el-GR" sz="1800" dirty="0">
                <a:solidFill>
                  <a:srgbClr val="002060"/>
                </a:solidFill>
                <a:latin typeface="Century Gothic" pitchFamily="34" charset="0"/>
              </a:rPr>
              <a:t>του ενιαίου λειτουργικού αστικού πόλου </a:t>
            </a:r>
            <a:r>
              <a:rPr lang="el-GR" sz="1800" b="1" dirty="0">
                <a:solidFill>
                  <a:srgbClr val="0070C0"/>
                </a:solidFill>
                <a:latin typeface="Century Gothic" pitchFamily="34" charset="0"/>
              </a:rPr>
              <a:t>Αργοστολίου-Ληξουρίου </a:t>
            </a:r>
            <a:br>
              <a:rPr lang="el-GR" sz="1800" b="1" dirty="0">
                <a:solidFill>
                  <a:srgbClr val="002060"/>
                </a:solidFill>
                <a:latin typeface="Century Gothic" pitchFamily="34" charset="0"/>
              </a:rPr>
            </a:br>
            <a:endParaRPr lang="el-GR" sz="1800" b="1" dirty="0">
              <a:solidFill>
                <a:srgbClr val="002060"/>
              </a:solidFill>
              <a:latin typeface="Century Gothic" pitchFamily="34" charset="0"/>
            </a:endParaRPr>
          </a:p>
        </p:txBody>
      </p:sp>
      <p:graphicFrame>
        <p:nvGraphicFramePr>
          <p:cNvPr id="16" name="15 - Διάγραμμα"/>
          <p:cNvGraphicFramePr/>
          <p:nvPr>
            <p:extLst>
              <p:ext uri="{D42A27DB-BD31-4B8C-83A1-F6EECF244321}">
                <p14:modId xmlns:p14="http://schemas.microsoft.com/office/powerpoint/2010/main" val="3679339418"/>
              </p:ext>
            </p:extLst>
          </p:nvPr>
        </p:nvGraphicFramePr>
        <p:xfrm>
          <a:off x="-36512" y="1340768"/>
          <a:ext cx="9144000" cy="208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 descr="C:\Users\pc1\Downloads\ChatGPT Image Apr 27, 2026, 11_59_08 AM.png"/>
          <p:cNvPicPr>
            <a:picLocks noChangeAspect="1" noChangeArrowheads="1"/>
          </p:cNvPicPr>
          <p:nvPr/>
        </p:nvPicPr>
        <p:blipFill>
          <a:blip r:embed="rId2" cstate="print"/>
          <a:srcRect t="76400" b="10020"/>
          <a:stretch>
            <a:fillRect/>
          </a:stretch>
        </p:blipFill>
        <p:spPr bwMode="auto">
          <a:xfrm>
            <a:off x="539552" y="5733256"/>
            <a:ext cx="4814483" cy="980728"/>
          </a:xfrm>
          <a:prstGeom prst="rect">
            <a:avLst/>
          </a:prstGeom>
          <a:noFill/>
        </p:spPr>
      </p:pic>
      <p:graphicFrame>
        <p:nvGraphicFramePr>
          <p:cNvPr id="20" name="19 - Γράφημα"/>
          <p:cNvGraphicFramePr/>
          <p:nvPr/>
        </p:nvGraphicFramePr>
        <p:xfrm>
          <a:off x="179512" y="3645024"/>
          <a:ext cx="2880320" cy="181597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 name="20 - Γράφημα"/>
          <p:cNvGraphicFramePr/>
          <p:nvPr/>
        </p:nvGraphicFramePr>
        <p:xfrm>
          <a:off x="3059832" y="3284984"/>
          <a:ext cx="3240360" cy="230425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21 - Γράφημα"/>
          <p:cNvGraphicFramePr/>
          <p:nvPr/>
        </p:nvGraphicFramePr>
        <p:xfrm>
          <a:off x="6300192" y="3717032"/>
          <a:ext cx="2687960" cy="1656184"/>
        </p:xfrm>
        <a:graphic>
          <a:graphicData uri="http://schemas.openxmlformats.org/drawingml/2006/chart">
            <c:chart xmlns:c="http://schemas.openxmlformats.org/drawingml/2006/chart" xmlns:r="http://schemas.openxmlformats.org/officeDocument/2006/relationships" r:id="rId10"/>
          </a:graphicData>
        </a:graphic>
      </p:graphicFrame>
      <p:sp>
        <p:nvSpPr>
          <p:cNvPr id="23" name="22 - TextBox"/>
          <p:cNvSpPr txBox="1"/>
          <p:nvPr/>
        </p:nvSpPr>
        <p:spPr>
          <a:xfrm>
            <a:off x="323528" y="3573016"/>
            <a:ext cx="2536272" cy="246221"/>
          </a:xfrm>
          <a:prstGeom prst="rect">
            <a:avLst/>
          </a:prstGeom>
          <a:noFill/>
        </p:spPr>
        <p:txBody>
          <a:bodyPr wrap="none" rtlCol="0">
            <a:spAutoFit/>
          </a:bodyPr>
          <a:lstStyle/>
          <a:p>
            <a:r>
              <a:rPr lang="el-GR" sz="1000" dirty="0">
                <a:solidFill>
                  <a:srgbClr val="113664"/>
                </a:solidFill>
                <a:latin typeface="Century Gothic" pitchFamily="34" charset="0"/>
              </a:rPr>
              <a:t>Ποιότητα ζωής (Ικανοποίηση Πολιτών)</a:t>
            </a:r>
          </a:p>
        </p:txBody>
      </p:sp>
      <p:sp>
        <p:nvSpPr>
          <p:cNvPr id="24" name="23 - TextBox"/>
          <p:cNvSpPr txBox="1"/>
          <p:nvPr/>
        </p:nvSpPr>
        <p:spPr>
          <a:xfrm>
            <a:off x="4067944" y="3573016"/>
            <a:ext cx="1537600" cy="246221"/>
          </a:xfrm>
          <a:prstGeom prst="rect">
            <a:avLst/>
          </a:prstGeom>
          <a:noFill/>
        </p:spPr>
        <p:txBody>
          <a:bodyPr wrap="none" rtlCol="0">
            <a:spAutoFit/>
          </a:bodyPr>
          <a:lstStyle/>
          <a:p>
            <a:r>
              <a:rPr lang="el-GR" sz="1000" dirty="0">
                <a:solidFill>
                  <a:srgbClr val="113664"/>
                </a:solidFill>
                <a:latin typeface="Century Gothic" pitchFamily="34" charset="0"/>
              </a:rPr>
              <a:t>Μείωση Ρύπων (</a:t>
            </a:r>
            <a:r>
              <a:rPr lang="en-US" sz="1000" dirty="0">
                <a:solidFill>
                  <a:srgbClr val="113664"/>
                </a:solidFill>
                <a:latin typeface="Century Gothic" pitchFamily="34" charset="0"/>
              </a:rPr>
              <a:t>CO2)</a:t>
            </a:r>
            <a:endParaRPr lang="el-GR" sz="1000" dirty="0">
              <a:solidFill>
                <a:srgbClr val="113664"/>
              </a:solidFill>
              <a:latin typeface="Century Gothic" pitchFamily="34" charset="0"/>
            </a:endParaRPr>
          </a:p>
        </p:txBody>
      </p:sp>
      <p:sp>
        <p:nvSpPr>
          <p:cNvPr id="25" name="24 - TextBox"/>
          <p:cNvSpPr txBox="1"/>
          <p:nvPr/>
        </p:nvSpPr>
        <p:spPr>
          <a:xfrm>
            <a:off x="6732240" y="3573016"/>
            <a:ext cx="1861407" cy="246221"/>
          </a:xfrm>
          <a:prstGeom prst="rect">
            <a:avLst/>
          </a:prstGeom>
          <a:noFill/>
        </p:spPr>
        <p:txBody>
          <a:bodyPr wrap="none" rtlCol="0">
            <a:spAutoFit/>
          </a:bodyPr>
          <a:lstStyle/>
          <a:p>
            <a:r>
              <a:rPr lang="el-GR" sz="1000" dirty="0">
                <a:solidFill>
                  <a:srgbClr val="113664"/>
                </a:solidFill>
                <a:latin typeface="Century Gothic" pitchFamily="34" charset="0"/>
              </a:rPr>
              <a:t>Οικονομική Δραστηριότητα</a:t>
            </a:r>
          </a:p>
        </p:txBody>
      </p:sp>
      <p:sp>
        <p:nvSpPr>
          <p:cNvPr id="26" name="25 - Ορθογώνιο"/>
          <p:cNvSpPr/>
          <p:nvPr/>
        </p:nvSpPr>
        <p:spPr>
          <a:xfrm>
            <a:off x="2771800" y="5877272"/>
            <a:ext cx="9036496" cy="646331"/>
          </a:xfrm>
          <a:prstGeom prst="rect">
            <a:avLst/>
          </a:prstGeom>
        </p:spPr>
        <p:txBody>
          <a:bodyPr wrap="square">
            <a:spAutoFit/>
          </a:bodyPr>
          <a:lstStyle/>
          <a:p>
            <a:pPr algn="ctr"/>
            <a:r>
              <a:rPr lang="el-GR" b="1" i="1" dirty="0">
                <a:solidFill>
                  <a:srgbClr val="4D6269"/>
                </a:solidFill>
                <a:latin typeface="Century Gothic" pitchFamily="34" charset="0"/>
                <a:cs typeface="Calibri" pitchFamily="34" charset="0"/>
              </a:rPr>
              <a:t>Μια καλύτερη πόλη</a:t>
            </a:r>
          </a:p>
          <a:p>
            <a:pPr algn="ctr"/>
            <a:r>
              <a:rPr lang="el-GR" b="1" i="1" dirty="0">
                <a:solidFill>
                  <a:srgbClr val="4D6269"/>
                </a:solidFill>
                <a:latin typeface="Century Gothic" pitchFamily="34" charset="0"/>
                <a:cs typeface="Calibri" pitchFamily="34" charset="0"/>
              </a:rPr>
              <a:t> για κατοίκους και επισκέπτες</a:t>
            </a:r>
          </a:p>
        </p:txBody>
      </p:sp>
      <p:sp>
        <p:nvSpPr>
          <p:cNvPr id="27" name="26 - Ορθογώνιο"/>
          <p:cNvSpPr/>
          <p:nvPr/>
        </p:nvSpPr>
        <p:spPr>
          <a:xfrm>
            <a:off x="179512" y="908720"/>
            <a:ext cx="2444900" cy="369332"/>
          </a:xfrm>
          <a:prstGeom prst="rect">
            <a:avLst/>
          </a:prstGeom>
        </p:spPr>
        <p:txBody>
          <a:bodyPr wrap="none">
            <a:spAutoFit/>
          </a:bodyPr>
          <a:lstStyle/>
          <a:p>
            <a:r>
              <a:rPr lang="el-GR" b="1" dirty="0">
                <a:solidFill>
                  <a:srgbClr val="318AA3"/>
                </a:solidFill>
                <a:latin typeface="Century Gothic" pitchFamily="34" charset="0"/>
                <a:cs typeface="Calibri" pitchFamily="34" charset="0"/>
              </a:rPr>
              <a:t>Αναμενόμενα οφέλη</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ΣΤΡΑΤΗΓΙΚΗ  </a:t>
            </a:r>
            <a:r>
              <a:rPr kumimoji="0" lang="el-GR" sz="1800" b="1" i="0" u="none" strike="noStrike" kern="1200" cap="none" spc="0" normalizeH="0" baseline="0" noProof="0" dirty="0">
                <a:ln>
                  <a:noFill/>
                </a:ln>
                <a:solidFill>
                  <a:srgbClr val="0070C0"/>
                </a:solidFill>
                <a:effectLst/>
                <a:uLnTx/>
                <a:uFillTx/>
                <a:latin typeface="Century Gothic" pitchFamily="34" charset="0"/>
                <a:ea typeface="+mj-ea"/>
                <a:cs typeface="+mj-cs"/>
              </a:rPr>
              <a:t>ΒΙΩΣΙΜΗΣ ΑΣΤΙΚΗΣ  </a:t>
            </a: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ΑΝΑΠΤΥΞΗΣ (</a:t>
            </a:r>
            <a:r>
              <a:rPr kumimoji="0" lang="el-GR" sz="1800" b="1" i="0" u="none" strike="noStrike" kern="1200" cap="none" spc="0" normalizeH="0" baseline="0" noProof="0" dirty="0" err="1">
                <a:ln>
                  <a:noFill/>
                </a:ln>
                <a:solidFill>
                  <a:srgbClr val="002060"/>
                </a:solidFill>
                <a:effectLst/>
                <a:uLnTx/>
                <a:uFillTx/>
                <a:latin typeface="Century Gothic" pitchFamily="34" charset="0"/>
                <a:ea typeface="+mj-ea"/>
                <a:cs typeface="+mj-cs"/>
              </a:rPr>
              <a:t>ΣΒΑΑ</a:t>
            </a: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 </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rgbClr val="0070C0"/>
                </a:solidFill>
                <a:effectLst/>
                <a:uLnTx/>
                <a:uFillTx/>
                <a:latin typeface="Century Gothic" pitchFamily="34" charset="0"/>
                <a:ea typeface="+mj-ea"/>
                <a:cs typeface="+mj-cs"/>
              </a:rPr>
              <a:t>2021 - 2027</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rgbClr val="002060"/>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dirty="0">
                <a:ln>
                  <a:noFill/>
                </a:ln>
                <a:solidFill>
                  <a:srgbClr val="0070C0"/>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endParaRPr>
          </a:p>
        </p:txBody>
      </p:sp>
      <p:sp>
        <p:nvSpPr>
          <p:cNvPr id="5" name="4 - Ορθογώνιο"/>
          <p:cNvSpPr/>
          <p:nvPr/>
        </p:nvSpPr>
        <p:spPr>
          <a:xfrm>
            <a:off x="229816" y="1152128"/>
            <a:ext cx="8590656" cy="5232202"/>
          </a:xfrm>
          <a:prstGeom prst="rect">
            <a:avLst/>
          </a:prstGeom>
        </p:spPr>
        <p:txBody>
          <a:bodyPr wrap="square">
            <a:spAutoFit/>
          </a:bodyPr>
          <a:lstStyle/>
          <a:p>
            <a:pPr algn="just"/>
            <a:r>
              <a:rPr lang="el-GR" b="1" dirty="0">
                <a:solidFill>
                  <a:srgbClr val="318AA3"/>
                </a:solidFill>
                <a:latin typeface="Century Gothic" pitchFamily="34" charset="0"/>
                <a:cs typeface="Calibri" pitchFamily="34" charset="0"/>
              </a:rPr>
              <a:t>Η σύγχρονη τάση στη βιώσιμη αστική ανάπτυξη, ειδικά για τις μικρές και μεσαίες πόλεις το 2026, </a:t>
            </a:r>
            <a:r>
              <a:rPr lang="el-GR" sz="1400" dirty="0">
                <a:latin typeface="Century Gothic" pitchFamily="34" charset="0"/>
              </a:rPr>
              <a:t>μετατοπίζεται από την απλή «πράσινη ανάπτυξη» σε ένα μοντέλο </a:t>
            </a:r>
            <a:r>
              <a:rPr lang="el-GR" sz="1400" b="1" dirty="0">
                <a:latin typeface="Century Gothic" pitchFamily="34" charset="0"/>
              </a:rPr>
              <a:t>Ολιστικής Ανθεκτικότητας και Εγγύτητας</a:t>
            </a:r>
            <a:r>
              <a:rPr lang="el-GR" sz="1400" dirty="0">
                <a:latin typeface="Century Gothic" pitchFamily="34" charset="0"/>
              </a:rPr>
              <a:t>.</a:t>
            </a:r>
          </a:p>
          <a:p>
            <a:pPr algn="just"/>
            <a:r>
              <a:rPr lang="el-GR" sz="1400" dirty="0">
                <a:latin typeface="Century Gothic" pitchFamily="34" charset="0"/>
              </a:rPr>
              <a:t>Ακολουθούν οι κυρίαρχες τάσεις και οι θεωρητικές βάσεις όπως διαμορφώνονται σήμερα:</a:t>
            </a:r>
          </a:p>
          <a:p>
            <a:pPr algn="just"/>
            <a:endParaRPr lang="el-GR" sz="1400" b="1" dirty="0">
              <a:latin typeface="Century Gothic" pitchFamily="34" charset="0"/>
            </a:endParaRPr>
          </a:p>
          <a:p>
            <a:pPr algn="just"/>
            <a:r>
              <a:rPr lang="el-GR" sz="1400" b="1" dirty="0">
                <a:solidFill>
                  <a:srgbClr val="0070C0"/>
                </a:solidFill>
                <a:latin typeface="Century Gothic" pitchFamily="34" charset="0"/>
                <a:ea typeface="+mj-ea"/>
                <a:cs typeface="+mj-cs"/>
              </a:rPr>
              <a:t>1. Η Πόλη των 15 Λεπτών (15-</a:t>
            </a:r>
            <a:r>
              <a:rPr lang="el-GR" sz="1400" b="1" dirty="0" err="1">
                <a:solidFill>
                  <a:srgbClr val="0070C0"/>
                </a:solidFill>
                <a:latin typeface="Century Gothic" pitchFamily="34" charset="0"/>
                <a:ea typeface="+mj-ea"/>
                <a:cs typeface="+mj-cs"/>
              </a:rPr>
              <a:t>Minute</a:t>
            </a:r>
            <a:r>
              <a:rPr lang="el-GR" sz="1400" b="1" dirty="0">
                <a:solidFill>
                  <a:srgbClr val="0070C0"/>
                </a:solidFill>
                <a:latin typeface="Century Gothic" pitchFamily="34" charset="0"/>
                <a:ea typeface="+mj-ea"/>
                <a:cs typeface="+mj-cs"/>
              </a:rPr>
              <a:t> </a:t>
            </a:r>
            <a:r>
              <a:rPr lang="el-GR" sz="1400" b="1" dirty="0" err="1">
                <a:solidFill>
                  <a:srgbClr val="0070C0"/>
                </a:solidFill>
                <a:latin typeface="Century Gothic" pitchFamily="34" charset="0"/>
                <a:ea typeface="+mj-ea"/>
                <a:cs typeface="+mj-cs"/>
              </a:rPr>
              <a:t>City</a:t>
            </a:r>
            <a:r>
              <a:rPr lang="el-GR" sz="1400" b="1" dirty="0">
                <a:solidFill>
                  <a:srgbClr val="0070C0"/>
                </a:solidFill>
                <a:latin typeface="Century Gothic" pitchFamily="34" charset="0"/>
                <a:ea typeface="+mj-ea"/>
                <a:cs typeface="+mj-cs"/>
              </a:rPr>
              <a:t>) &amp; </a:t>
            </a:r>
            <a:r>
              <a:rPr lang="el-GR" sz="1400" b="1" dirty="0" err="1">
                <a:solidFill>
                  <a:srgbClr val="0070C0"/>
                </a:solidFill>
                <a:latin typeface="Century Gothic" pitchFamily="34" charset="0"/>
                <a:ea typeface="+mj-ea"/>
                <a:cs typeface="+mj-cs"/>
              </a:rPr>
              <a:t>Πολυκεντρικότητα</a:t>
            </a:r>
            <a:endParaRPr lang="el-GR" sz="1400" b="1" dirty="0">
              <a:solidFill>
                <a:srgbClr val="0070C0"/>
              </a:solidFill>
              <a:latin typeface="Century Gothic" pitchFamily="34" charset="0"/>
              <a:ea typeface="+mj-ea"/>
              <a:cs typeface="+mj-cs"/>
            </a:endParaRPr>
          </a:p>
          <a:p>
            <a:pPr algn="just"/>
            <a:r>
              <a:rPr lang="el-GR" sz="1400" dirty="0">
                <a:latin typeface="Century Gothic" pitchFamily="34" charset="0"/>
              </a:rPr>
              <a:t>Αποτελεί την πιο ισχυρή τάση διεθνώς (εκλαϊκευμένη από τον </a:t>
            </a:r>
            <a:r>
              <a:rPr lang="el-GR" sz="1400" dirty="0" err="1">
                <a:latin typeface="Century Gothic" pitchFamily="34" charset="0"/>
              </a:rPr>
              <a:t>Carlos</a:t>
            </a:r>
            <a:r>
              <a:rPr lang="el-GR" sz="1400" dirty="0">
                <a:latin typeface="Century Gothic" pitchFamily="34" charset="0"/>
              </a:rPr>
              <a:t> </a:t>
            </a:r>
            <a:r>
              <a:rPr lang="el-GR" sz="1400" dirty="0" err="1">
                <a:latin typeface="Century Gothic" pitchFamily="34" charset="0"/>
              </a:rPr>
              <a:t>Moreno</a:t>
            </a:r>
            <a:r>
              <a:rPr lang="el-GR" sz="1400" dirty="0">
                <a:latin typeface="Century Gothic" pitchFamily="34" charset="0"/>
              </a:rPr>
              <a:t>). Η θεωρία πλέον προσαρμόζεται στις </a:t>
            </a:r>
            <a:r>
              <a:rPr lang="el-GR" sz="1400" b="1" dirty="0">
                <a:latin typeface="Century Gothic" pitchFamily="34" charset="0"/>
              </a:rPr>
              <a:t>μεσαίες πόλεις</a:t>
            </a:r>
            <a:r>
              <a:rPr lang="el-GR" sz="1400" dirty="0">
                <a:latin typeface="Century Gothic" pitchFamily="34" charset="0"/>
              </a:rPr>
              <a:t>, όπου η κλίμακα επιτρέπει την επίτευξη του στόχου ευκολότερα από </a:t>
            </a:r>
            <a:r>
              <a:rPr lang="el-GR" sz="1400" dirty="0" err="1">
                <a:latin typeface="Century Gothic" pitchFamily="34" charset="0"/>
              </a:rPr>
              <a:t>ό,τι</a:t>
            </a:r>
            <a:r>
              <a:rPr lang="el-GR" sz="1400" dirty="0">
                <a:latin typeface="Century Gothic" pitchFamily="34" charset="0"/>
              </a:rPr>
              <a:t> σε μεγαλουπόλεις.</a:t>
            </a:r>
          </a:p>
          <a:p>
            <a:pPr algn="just"/>
            <a:r>
              <a:rPr lang="el-GR" sz="1400" b="1" dirty="0">
                <a:latin typeface="Century Gothic" pitchFamily="34" charset="0"/>
              </a:rPr>
              <a:t>Η Θεωρία:</a:t>
            </a:r>
            <a:r>
              <a:rPr lang="el-GR" sz="1400" dirty="0">
                <a:latin typeface="Century Gothic" pitchFamily="34" charset="0"/>
              </a:rPr>
              <a:t> Εστιάζει στην «αστική ένταση» και την εγγύτητα. Οι 6 βασικές λειτουργίες (κατοικία, εργασία, προμήθειες, φροντίδα, εκπαίδευση, ψυχαγωγία) πρέπει να είναι </a:t>
            </a:r>
            <a:r>
              <a:rPr lang="el-GR" sz="1400" dirty="0" err="1">
                <a:latin typeface="Century Gothic" pitchFamily="34" charset="0"/>
              </a:rPr>
              <a:t>προσβάσιμες</a:t>
            </a:r>
            <a:r>
              <a:rPr lang="el-GR" sz="1400" dirty="0">
                <a:latin typeface="Century Gothic" pitchFamily="34" charset="0"/>
              </a:rPr>
              <a:t> σε 15 λεπτά με τα πόδια ή ποδήλατο.</a:t>
            </a:r>
          </a:p>
          <a:p>
            <a:pPr algn="just"/>
            <a:r>
              <a:rPr lang="el-GR" sz="1400" b="1" dirty="0">
                <a:latin typeface="Century Gothic" pitchFamily="34" charset="0"/>
              </a:rPr>
              <a:t>Εφαρμογή σε μεσαίες πόλεις:</a:t>
            </a:r>
            <a:r>
              <a:rPr lang="el-GR" sz="1400" dirty="0">
                <a:latin typeface="Century Gothic" pitchFamily="34" charset="0"/>
              </a:rPr>
              <a:t> Αντί για ένα ισχυρό κέντρο, προωθείται η δημιουργία </a:t>
            </a:r>
            <a:r>
              <a:rPr lang="el-GR" sz="1400" b="1" dirty="0">
                <a:latin typeface="Century Gothic" pitchFamily="34" charset="0"/>
              </a:rPr>
              <a:t>πολυκεντρικών δικτύων</a:t>
            </a:r>
            <a:r>
              <a:rPr lang="el-GR" sz="1400" dirty="0">
                <a:latin typeface="Century Gothic" pitchFamily="34" charset="0"/>
              </a:rPr>
              <a:t>, ώστε να αποφεύγεται η κυκλοφοριακή συμφόρηση και να ενισχύεται η τοπική αγορά.</a:t>
            </a:r>
          </a:p>
          <a:p>
            <a:pPr algn="just"/>
            <a:endParaRPr lang="el-GR" sz="1400" b="1" dirty="0">
              <a:latin typeface="Century Gothic" pitchFamily="34" charset="0"/>
            </a:endParaRPr>
          </a:p>
          <a:p>
            <a:pPr algn="just"/>
            <a:r>
              <a:rPr lang="el-GR" sz="1400" b="1" dirty="0">
                <a:solidFill>
                  <a:srgbClr val="0070C0"/>
                </a:solidFill>
                <a:latin typeface="Century Gothic" pitchFamily="34" charset="0"/>
                <a:ea typeface="+mj-ea"/>
                <a:cs typeface="+mj-cs"/>
              </a:rPr>
              <a:t>2. Συμπαγείς Πόλεις (</a:t>
            </a:r>
            <a:r>
              <a:rPr lang="el-GR" sz="1400" b="1" dirty="0" err="1">
                <a:solidFill>
                  <a:srgbClr val="0070C0"/>
                </a:solidFill>
                <a:latin typeface="Century Gothic" pitchFamily="34" charset="0"/>
                <a:ea typeface="+mj-ea"/>
                <a:cs typeface="+mj-cs"/>
              </a:rPr>
              <a:t>Compact</a:t>
            </a:r>
            <a:r>
              <a:rPr lang="el-GR" sz="1400" b="1" dirty="0">
                <a:solidFill>
                  <a:srgbClr val="0070C0"/>
                </a:solidFill>
                <a:latin typeface="Century Gothic" pitchFamily="34" charset="0"/>
                <a:ea typeface="+mj-ea"/>
                <a:cs typeface="+mj-cs"/>
              </a:rPr>
              <a:t> </a:t>
            </a:r>
            <a:r>
              <a:rPr lang="el-GR" sz="1400" b="1" dirty="0" err="1">
                <a:solidFill>
                  <a:srgbClr val="0070C0"/>
                </a:solidFill>
                <a:latin typeface="Century Gothic" pitchFamily="34" charset="0"/>
                <a:ea typeface="+mj-ea"/>
                <a:cs typeface="+mj-cs"/>
              </a:rPr>
              <a:t>Cities</a:t>
            </a:r>
            <a:r>
              <a:rPr lang="el-GR" sz="1400" b="1" dirty="0">
                <a:solidFill>
                  <a:srgbClr val="0070C0"/>
                </a:solidFill>
                <a:latin typeface="Century Gothic" pitchFamily="34" charset="0"/>
                <a:ea typeface="+mj-ea"/>
                <a:cs typeface="+mj-cs"/>
              </a:rPr>
              <a:t>) &amp; </a:t>
            </a:r>
            <a:r>
              <a:rPr lang="el-GR" sz="1400" b="1" dirty="0" err="1">
                <a:solidFill>
                  <a:srgbClr val="0070C0"/>
                </a:solidFill>
                <a:latin typeface="Century Gothic" pitchFamily="34" charset="0"/>
                <a:ea typeface="+mj-ea"/>
                <a:cs typeface="+mj-cs"/>
              </a:rPr>
              <a:t>Sprawl</a:t>
            </a:r>
            <a:r>
              <a:rPr lang="el-GR" sz="1400" b="1" dirty="0">
                <a:solidFill>
                  <a:srgbClr val="0070C0"/>
                </a:solidFill>
                <a:latin typeface="Century Gothic" pitchFamily="34" charset="0"/>
                <a:ea typeface="+mj-ea"/>
                <a:cs typeface="+mj-cs"/>
              </a:rPr>
              <a:t> </a:t>
            </a:r>
            <a:r>
              <a:rPr lang="el-GR" sz="1400" b="1" dirty="0" err="1">
                <a:solidFill>
                  <a:srgbClr val="0070C0"/>
                </a:solidFill>
                <a:latin typeface="Century Gothic" pitchFamily="34" charset="0"/>
                <a:ea typeface="+mj-ea"/>
                <a:cs typeface="+mj-cs"/>
              </a:rPr>
              <a:t>Mitigation</a:t>
            </a:r>
            <a:endParaRPr lang="el-GR" sz="1400" b="1" dirty="0">
              <a:solidFill>
                <a:srgbClr val="0070C0"/>
              </a:solidFill>
              <a:latin typeface="Century Gothic" pitchFamily="34" charset="0"/>
              <a:ea typeface="+mj-ea"/>
              <a:cs typeface="+mj-cs"/>
            </a:endParaRPr>
          </a:p>
          <a:p>
            <a:pPr algn="just"/>
            <a:r>
              <a:rPr lang="el-GR" sz="1400" dirty="0">
                <a:latin typeface="Century Gothic" pitchFamily="34" charset="0"/>
              </a:rPr>
              <a:t>Η Ευρωπαϊκή Ατζέντα για το 2026 (</a:t>
            </a:r>
            <a:r>
              <a:rPr lang="el-GR" sz="1400" dirty="0" err="1">
                <a:latin typeface="Century Gothic" pitchFamily="34" charset="0"/>
              </a:rPr>
              <a:t>Compact</a:t>
            </a:r>
            <a:r>
              <a:rPr lang="el-GR" sz="1400" dirty="0">
                <a:latin typeface="Century Gothic" pitchFamily="34" charset="0"/>
              </a:rPr>
              <a:t> </a:t>
            </a:r>
            <a:r>
              <a:rPr lang="el-GR" sz="1400" dirty="0" err="1">
                <a:latin typeface="Century Gothic" pitchFamily="34" charset="0"/>
              </a:rPr>
              <a:t>Cities</a:t>
            </a:r>
            <a:r>
              <a:rPr lang="el-GR" sz="1400" dirty="0">
                <a:latin typeface="Century Gothic" pitchFamily="34" charset="0"/>
              </a:rPr>
              <a:t> </a:t>
            </a:r>
            <a:r>
              <a:rPr lang="el-GR" sz="1400" dirty="0" err="1">
                <a:latin typeface="Century Gothic" pitchFamily="34" charset="0"/>
              </a:rPr>
              <a:t>Partnership</a:t>
            </a:r>
            <a:r>
              <a:rPr lang="el-GR" sz="1400" dirty="0">
                <a:latin typeface="Century Gothic" pitchFamily="34" charset="0"/>
              </a:rPr>
              <a:t>) δίνει τεράστια έμφαση στον περιορισμό της αστικής διάχυσης (</a:t>
            </a:r>
            <a:r>
              <a:rPr lang="el-GR" sz="1400" dirty="0" err="1">
                <a:latin typeface="Century Gothic" pitchFamily="34" charset="0"/>
              </a:rPr>
              <a:t>urban</a:t>
            </a:r>
            <a:r>
              <a:rPr lang="el-GR" sz="1400" dirty="0">
                <a:latin typeface="Century Gothic" pitchFamily="34" charset="0"/>
              </a:rPr>
              <a:t> </a:t>
            </a:r>
            <a:r>
              <a:rPr lang="el-GR" sz="1400" dirty="0" err="1">
                <a:latin typeface="Century Gothic" pitchFamily="34" charset="0"/>
              </a:rPr>
              <a:t>sprawl</a:t>
            </a:r>
            <a:r>
              <a:rPr lang="el-GR" sz="1400" dirty="0">
                <a:latin typeface="Century Gothic" pitchFamily="34" charset="0"/>
              </a:rPr>
              <a:t>).</a:t>
            </a:r>
          </a:p>
          <a:p>
            <a:pPr algn="just"/>
            <a:r>
              <a:rPr lang="el-GR" sz="1400" b="1" dirty="0">
                <a:latin typeface="Century Gothic" pitchFamily="34" charset="0"/>
              </a:rPr>
              <a:t>Η Θεωρία:</a:t>
            </a:r>
            <a:r>
              <a:rPr lang="el-GR" sz="1400" dirty="0">
                <a:latin typeface="Century Gothic" pitchFamily="34" charset="0"/>
              </a:rPr>
              <a:t> Αντί για επέκταση του σχεδίου πόλης σε «παρθένα» γη (</a:t>
            </a:r>
            <a:r>
              <a:rPr lang="el-GR" sz="1400" dirty="0" err="1">
                <a:latin typeface="Century Gothic" pitchFamily="34" charset="0"/>
              </a:rPr>
              <a:t>greenfield</a:t>
            </a:r>
            <a:r>
              <a:rPr lang="el-GR" sz="1400" dirty="0">
                <a:latin typeface="Century Gothic" pitchFamily="34" charset="0"/>
              </a:rPr>
              <a:t> </a:t>
            </a:r>
            <a:r>
              <a:rPr lang="el-GR" sz="1400" dirty="0" err="1">
                <a:latin typeface="Century Gothic" pitchFamily="34" charset="0"/>
              </a:rPr>
              <a:t>development</a:t>
            </a:r>
            <a:r>
              <a:rPr lang="el-GR" sz="1400" dirty="0">
                <a:latin typeface="Century Gothic" pitchFamily="34" charset="0"/>
              </a:rPr>
              <a:t>), η τάση επιτάσσει την </a:t>
            </a:r>
            <a:r>
              <a:rPr lang="el-GR" sz="1400" b="1" dirty="0">
                <a:latin typeface="Century Gothic" pitchFamily="34" charset="0"/>
              </a:rPr>
              <a:t>πύκνωση (</a:t>
            </a:r>
            <a:r>
              <a:rPr lang="el-GR" sz="1400" b="1" dirty="0" err="1">
                <a:latin typeface="Century Gothic" pitchFamily="34" charset="0"/>
              </a:rPr>
              <a:t>densification</a:t>
            </a:r>
            <a:r>
              <a:rPr lang="el-GR" sz="1400" b="1" dirty="0">
                <a:latin typeface="Century Gothic" pitchFamily="34" charset="0"/>
              </a:rPr>
              <a:t>)</a:t>
            </a:r>
            <a:r>
              <a:rPr lang="el-GR" sz="1400" dirty="0">
                <a:latin typeface="Century Gothic" pitchFamily="34" charset="0"/>
              </a:rPr>
              <a:t> και την </a:t>
            </a:r>
            <a:r>
              <a:rPr lang="el-GR" sz="1400" dirty="0" err="1">
                <a:latin typeface="Century Gothic" pitchFamily="34" charset="0"/>
              </a:rPr>
              <a:t>επανάχρηση</a:t>
            </a:r>
            <a:r>
              <a:rPr lang="el-GR" sz="1400" dirty="0">
                <a:latin typeface="Century Gothic" pitchFamily="34" charset="0"/>
              </a:rPr>
              <a:t> υποβαθμισμένων αστικών περιοχών (</a:t>
            </a:r>
            <a:r>
              <a:rPr lang="el-GR" sz="1400" dirty="0" err="1">
                <a:latin typeface="Century Gothic" pitchFamily="34" charset="0"/>
              </a:rPr>
              <a:t>brownfield</a:t>
            </a:r>
            <a:r>
              <a:rPr lang="el-GR" sz="1400" dirty="0">
                <a:latin typeface="Century Gothic" pitchFamily="34" charset="0"/>
              </a:rPr>
              <a:t> </a:t>
            </a:r>
            <a:r>
              <a:rPr lang="el-GR" sz="1400" dirty="0" err="1">
                <a:latin typeface="Century Gothic" pitchFamily="34" charset="0"/>
              </a:rPr>
              <a:t>regeneration</a:t>
            </a:r>
            <a:r>
              <a:rPr lang="el-GR" sz="1400" dirty="0">
                <a:latin typeface="Century Gothic" pitchFamily="34" charset="0"/>
              </a:rPr>
              <a:t>).</a:t>
            </a:r>
          </a:p>
          <a:p>
            <a:pPr algn="just"/>
            <a:r>
              <a:rPr lang="el-GR" sz="1400" b="1" dirty="0" err="1">
                <a:latin typeface="Century Gothic" pitchFamily="34" charset="0"/>
              </a:rPr>
              <a:t>State</a:t>
            </a:r>
            <a:r>
              <a:rPr lang="el-GR" sz="1400" b="1" dirty="0">
                <a:latin typeface="Century Gothic" pitchFamily="34" charset="0"/>
              </a:rPr>
              <a:t>-</a:t>
            </a:r>
            <a:r>
              <a:rPr lang="el-GR" sz="1400" b="1" dirty="0" err="1">
                <a:latin typeface="Century Gothic" pitchFamily="34" charset="0"/>
              </a:rPr>
              <a:t>of</a:t>
            </a:r>
            <a:r>
              <a:rPr lang="el-GR" sz="1400" b="1" dirty="0">
                <a:latin typeface="Century Gothic" pitchFamily="34" charset="0"/>
              </a:rPr>
              <a:t>-</a:t>
            </a:r>
            <a:r>
              <a:rPr lang="el-GR" sz="1400" b="1" dirty="0" err="1">
                <a:latin typeface="Century Gothic" pitchFamily="34" charset="0"/>
              </a:rPr>
              <a:t>the</a:t>
            </a:r>
            <a:r>
              <a:rPr lang="el-GR" sz="1400" b="1" dirty="0">
                <a:latin typeface="Century Gothic" pitchFamily="34" charset="0"/>
              </a:rPr>
              <a:t>-</a:t>
            </a:r>
            <a:r>
              <a:rPr lang="el-GR" sz="1400" b="1" dirty="0" err="1">
                <a:latin typeface="Century Gothic" pitchFamily="34" charset="0"/>
              </a:rPr>
              <a:t>art</a:t>
            </a:r>
            <a:r>
              <a:rPr lang="el-GR" sz="1400" b="1" dirty="0">
                <a:latin typeface="Century Gothic" pitchFamily="34" charset="0"/>
              </a:rPr>
              <a:t>:</a:t>
            </a:r>
            <a:r>
              <a:rPr lang="el-GR" sz="1400" dirty="0">
                <a:latin typeface="Century Gothic" pitchFamily="34" charset="0"/>
              </a:rPr>
              <a:t> Η χρήση </a:t>
            </a:r>
            <a:r>
              <a:rPr lang="el-GR" sz="1400" dirty="0" err="1">
                <a:latin typeface="Century Gothic" pitchFamily="34" charset="0"/>
              </a:rPr>
              <a:t>GIS</a:t>
            </a:r>
            <a:r>
              <a:rPr lang="el-GR" sz="1400" dirty="0">
                <a:latin typeface="Century Gothic" pitchFamily="34" charset="0"/>
              </a:rPr>
              <a:t> και </a:t>
            </a:r>
            <a:r>
              <a:rPr lang="el-GR" sz="1400" dirty="0" err="1">
                <a:latin typeface="Century Gothic" pitchFamily="34" charset="0"/>
              </a:rPr>
              <a:t>Big</a:t>
            </a:r>
            <a:r>
              <a:rPr lang="el-GR" sz="1400" dirty="0">
                <a:latin typeface="Century Gothic" pitchFamily="34" charset="0"/>
              </a:rPr>
              <a:t> </a:t>
            </a:r>
            <a:r>
              <a:rPr lang="el-GR" sz="1400" dirty="0" err="1">
                <a:latin typeface="Century Gothic" pitchFamily="34" charset="0"/>
              </a:rPr>
              <a:t>Data</a:t>
            </a:r>
            <a:r>
              <a:rPr lang="el-GR" sz="1400" dirty="0">
                <a:latin typeface="Century Gothic" pitchFamily="34" charset="0"/>
              </a:rPr>
              <a:t> για τον εντοπισμό κενών χώρων μέσα στον αστικό ιστό που μπορούν να μετατραπούν σε θύλακες πρασίνου ή κατοικίας.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t>ΣΤΡΑΤΗΓΙΚΗ  </a:t>
            </a:r>
            <a:r>
              <a:rPr kumimoji="0" lang="el-GR" sz="1800" b="1" i="0" u="none" strike="noStrike" kern="1200" cap="none" spc="0" normalizeH="0" baseline="0" noProof="0">
                <a:ln>
                  <a:noFill/>
                </a:ln>
                <a:solidFill>
                  <a:srgbClr val="0070C0"/>
                </a:solidFill>
                <a:effectLst/>
                <a:uLnTx/>
                <a:uFillTx/>
                <a:latin typeface="Century Gothic" pitchFamily="34" charset="0"/>
                <a:ea typeface="+mj-ea"/>
                <a:cs typeface="+mj-cs"/>
              </a:rPr>
              <a:t>ΒΙΩΣΙΜΗΣ ΑΣΤΙΚΗΣ  </a:t>
            </a:r>
            <a: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t>ΑΝΑΠΤΥΞΗΣ (ΣΒΑΑ) </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a:ln>
                  <a:noFill/>
                </a:ln>
                <a:solidFill>
                  <a:srgbClr val="0070C0"/>
                </a:solidFill>
                <a:effectLst/>
                <a:uLnTx/>
                <a:uFillTx/>
                <a:latin typeface="Century Gothic" pitchFamily="34" charset="0"/>
                <a:ea typeface="+mj-ea"/>
                <a:cs typeface="+mj-cs"/>
              </a:rPr>
              <a:t>2021 - 2027</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a:ln>
                  <a:noFill/>
                </a:ln>
                <a:solidFill>
                  <a:srgbClr val="002060"/>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a:ln>
                  <a:noFill/>
                </a:ln>
                <a:solidFill>
                  <a:srgbClr val="0070C0"/>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endParaRPr>
          </a:p>
        </p:txBody>
      </p:sp>
      <p:sp>
        <p:nvSpPr>
          <p:cNvPr id="5" name="4 - Ορθογώνιο"/>
          <p:cNvSpPr/>
          <p:nvPr/>
        </p:nvSpPr>
        <p:spPr>
          <a:xfrm>
            <a:off x="89756" y="1268760"/>
            <a:ext cx="8586700" cy="5047536"/>
          </a:xfrm>
          <a:prstGeom prst="rect">
            <a:avLst/>
          </a:prstGeom>
        </p:spPr>
        <p:txBody>
          <a:bodyPr wrap="square">
            <a:spAutoFit/>
          </a:bodyPr>
          <a:lstStyle/>
          <a:p>
            <a:pPr algn="just"/>
            <a:r>
              <a:rPr lang="el-GR" sz="1400" b="1" dirty="0">
                <a:solidFill>
                  <a:srgbClr val="0099FF"/>
                </a:solidFill>
                <a:latin typeface="Century Gothic" pitchFamily="34" charset="0"/>
              </a:rPr>
              <a:t>3. </a:t>
            </a:r>
            <a:r>
              <a:rPr lang="el-GR" sz="1400" b="1" dirty="0" err="1">
                <a:solidFill>
                  <a:srgbClr val="0099FF"/>
                </a:solidFill>
                <a:latin typeface="Century Gothic" pitchFamily="34" charset="0"/>
              </a:rPr>
              <a:t>Nature</a:t>
            </a:r>
            <a:r>
              <a:rPr lang="el-GR" sz="1400" b="1" dirty="0">
                <a:solidFill>
                  <a:srgbClr val="0099FF"/>
                </a:solidFill>
                <a:latin typeface="Century Gothic" pitchFamily="34" charset="0"/>
              </a:rPr>
              <a:t>-</a:t>
            </a:r>
            <a:r>
              <a:rPr lang="el-GR" sz="1400" b="1" dirty="0" err="1">
                <a:solidFill>
                  <a:srgbClr val="0099FF"/>
                </a:solidFill>
                <a:latin typeface="Century Gothic" pitchFamily="34" charset="0"/>
              </a:rPr>
              <a:t>Based</a:t>
            </a:r>
            <a:r>
              <a:rPr lang="el-GR" sz="1400" b="1" dirty="0">
                <a:solidFill>
                  <a:srgbClr val="0099FF"/>
                </a:solidFill>
                <a:latin typeface="Century Gothic" pitchFamily="34" charset="0"/>
              </a:rPr>
              <a:t> </a:t>
            </a:r>
            <a:r>
              <a:rPr lang="el-GR" sz="1400" b="1" dirty="0" err="1">
                <a:solidFill>
                  <a:srgbClr val="0099FF"/>
                </a:solidFill>
                <a:latin typeface="Century Gothic" pitchFamily="34" charset="0"/>
              </a:rPr>
              <a:t>Solutions</a:t>
            </a:r>
            <a:r>
              <a:rPr lang="el-GR" sz="1400" b="1" dirty="0">
                <a:solidFill>
                  <a:srgbClr val="0099FF"/>
                </a:solidFill>
                <a:latin typeface="Century Gothic" pitchFamily="34" charset="0"/>
              </a:rPr>
              <a:t> (</a:t>
            </a:r>
            <a:r>
              <a:rPr lang="el-GR" sz="1400" b="1" dirty="0" err="1">
                <a:solidFill>
                  <a:srgbClr val="0099FF"/>
                </a:solidFill>
                <a:latin typeface="Century Gothic" pitchFamily="34" charset="0"/>
              </a:rPr>
              <a:t>NBS</a:t>
            </a:r>
            <a:r>
              <a:rPr lang="el-GR" sz="1400" b="1" dirty="0">
                <a:solidFill>
                  <a:srgbClr val="0099FF"/>
                </a:solidFill>
                <a:latin typeface="Century Gothic" pitchFamily="34" charset="0"/>
              </a:rPr>
              <a:t>) &amp; Κυκλική Πόλη</a:t>
            </a:r>
            <a:endParaRPr lang="el-GR" sz="1400" dirty="0">
              <a:solidFill>
                <a:srgbClr val="0099FF"/>
              </a:solidFill>
              <a:latin typeface="Century Gothic" pitchFamily="34" charset="0"/>
            </a:endParaRPr>
          </a:p>
          <a:p>
            <a:pPr algn="just"/>
            <a:r>
              <a:rPr lang="el-GR" sz="1400" dirty="0">
                <a:latin typeface="Century Gothic" pitchFamily="34" charset="0"/>
              </a:rPr>
              <a:t>Η πόλη αντιμετωπίζεται ως ένας ζωντανός οργανισμός με «αστικό μεταβολισμό».</a:t>
            </a:r>
          </a:p>
          <a:p>
            <a:pPr algn="just"/>
            <a:r>
              <a:rPr lang="el-GR" sz="1400" b="1" dirty="0">
                <a:latin typeface="Century Gothic" pitchFamily="34" charset="0"/>
              </a:rPr>
              <a:t>Λύσεις βασισμένες στη φύση:</a:t>
            </a:r>
            <a:r>
              <a:rPr lang="el-GR" sz="1400" dirty="0">
                <a:latin typeface="Century Gothic" pitchFamily="34" charset="0"/>
              </a:rPr>
              <a:t> Σχεδιασμός υποδομών που απορροφούν τα όμβρια ύδατα (</a:t>
            </a:r>
            <a:r>
              <a:rPr lang="el-GR" sz="1400" dirty="0" err="1">
                <a:latin typeface="Century Gothic" pitchFamily="34" charset="0"/>
              </a:rPr>
              <a:t>Sponge</a:t>
            </a:r>
            <a:r>
              <a:rPr lang="el-GR" sz="1400" dirty="0">
                <a:latin typeface="Century Gothic" pitchFamily="34" charset="0"/>
              </a:rPr>
              <a:t> </a:t>
            </a:r>
            <a:r>
              <a:rPr lang="el-GR" sz="1400" dirty="0" err="1">
                <a:latin typeface="Century Gothic" pitchFamily="34" charset="0"/>
              </a:rPr>
              <a:t>Cities</a:t>
            </a:r>
            <a:r>
              <a:rPr lang="el-GR" sz="1400" dirty="0">
                <a:latin typeface="Century Gothic" pitchFamily="34" charset="0"/>
              </a:rPr>
              <a:t>), κάθετοι κήποι και «έξυπνες» δενδροστοιχίες για την αντιμετώπιση της αστικής θερμικής νησίδας.</a:t>
            </a:r>
          </a:p>
          <a:p>
            <a:pPr algn="just"/>
            <a:r>
              <a:rPr lang="el-GR" sz="1400" b="1" dirty="0">
                <a:latin typeface="Century Gothic" pitchFamily="34" charset="0"/>
              </a:rPr>
              <a:t>Κυκλικότητα:</a:t>
            </a:r>
            <a:r>
              <a:rPr lang="el-GR" sz="1400" dirty="0">
                <a:latin typeface="Century Gothic" pitchFamily="34" charset="0"/>
              </a:rPr>
              <a:t> Η θεωρία της </a:t>
            </a:r>
            <a:r>
              <a:rPr lang="el-GR" sz="1400" b="1" dirty="0">
                <a:latin typeface="Century Gothic" pitchFamily="34" charset="0"/>
              </a:rPr>
              <a:t>Κυκλικής Αστικής Διαχείρισης</a:t>
            </a:r>
            <a:r>
              <a:rPr lang="el-GR" sz="1400" dirty="0">
                <a:latin typeface="Century Gothic" pitchFamily="34" charset="0"/>
              </a:rPr>
              <a:t> (</a:t>
            </a:r>
            <a:r>
              <a:rPr lang="el-GR" sz="1400" dirty="0" err="1">
                <a:latin typeface="Century Gothic" pitchFamily="34" charset="0"/>
              </a:rPr>
              <a:t>Circular</a:t>
            </a:r>
            <a:r>
              <a:rPr lang="el-GR" sz="1400" dirty="0">
                <a:latin typeface="Century Gothic" pitchFamily="34" charset="0"/>
              </a:rPr>
              <a:t> </a:t>
            </a:r>
            <a:r>
              <a:rPr lang="el-GR" sz="1400" dirty="0" err="1">
                <a:latin typeface="Century Gothic" pitchFamily="34" charset="0"/>
              </a:rPr>
              <a:t>Urbanism</a:t>
            </a:r>
            <a:r>
              <a:rPr lang="el-GR" sz="1400" dirty="0">
                <a:latin typeface="Century Gothic" pitchFamily="34" charset="0"/>
              </a:rPr>
              <a:t>) προτείνει το κλείσιμο των κύκλων ενέργειας, νερού και αποβλήτων σε τοπικό επίπεδο (π.χ. μικρής κλίμακας μονάδες βιοαερίου ή συστήματα γκρίζου νερού σε επίπεδο γειτονιάς).</a:t>
            </a:r>
          </a:p>
          <a:p>
            <a:pPr algn="just"/>
            <a:endParaRPr lang="el-GR" sz="1400" b="1" dirty="0">
              <a:latin typeface="Century Gothic" pitchFamily="34" charset="0"/>
            </a:endParaRPr>
          </a:p>
          <a:p>
            <a:pPr algn="just"/>
            <a:r>
              <a:rPr lang="el-GR" sz="1400" b="1" dirty="0">
                <a:solidFill>
                  <a:srgbClr val="0099FF"/>
                </a:solidFill>
                <a:latin typeface="Century Gothic" pitchFamily="34" charset="0"/>
              </a:rPr>
              <a:t>4. </a:t>
            </a:r>
            <a:r>
              <a:rPr lang="el-GR" sz="1400" b="1" dirty="0" err="1">
                <a:solidFill>
                  <a:srgbClr val="0099FF"/>
                </a:solidFill>
                <a:latin typeface="Century Gothic" pitchFamily="34" charset="0"/>
              </a:rPr>
              <a:t>Αντι</a:t>
            </a:r>
            <a:r>
              <a:rPr lang="el-GR" sz="1400" b="1" dirty="0">
                <a:solidFill>
                  <a:srgbClr val="0099FF"/>
                </a:solidFill>
                <a:latin typeface="Century Gothic" pitchFamily="34" charset="0"/>
              </a:rPr>
              <a:t>-</a:t>
            </a:r>
            <a:r>
              <a:rPr lang="el-GR" sz="1400" b="1" dirty="0" err="1">
                <a:solidFill>
                  <a:srgbClr val="0099FF"/>
                </a:solidFill>
                <a:latin typeface="Century Gothic" pitchFamily="34" charset="0"/>
              </a:rPr>
              <a:t>θραυστότητα</a:t>
            </a:r>
            <a:r>
              <a:rPr lang="el-GR" sz="1400" b="1" dirty="0">
                <a:solidFill>
                  <a:srgbClr val="0099FF"/>
                </a:solidFill>
                <a:latin typeface="Century Gothic" pitchFamily="34" charset="0"/>
              </a:rPr>
              <a:t> (</a:t>
            </a:r>
            <a:r>
              <a:rPr lang="el-GR" sz="1400" b="1" dirty="0" err="1">
                <a:solidFill>
                  <a:srgbClr val="0099FF"/>
                </a:solidFill>
                <a:latin typeface="Century Gothic" pitchFamily="34" charset="0"/>
              </a:rPr>
              <a:t>Anti</a:t>
            </a:r>
            <a:r>
              <a:rPr lang="el-GR" sz="1400" b="1" dirty="0">
                <a:solidFill>
                  <a:srgbClr val="0099FF"/>
                </a:solidFill>
                <a:latin typeface="Century Gothic" pitchFamily="34" charset="0"/>
              </a:rPr>
              <a:t>-</a:t>
            </a:r>
            <a:r>
              <a:rPr lang="el-GR" sz="1400" b="1" dirty="0" err="1">
                <a:solidFill>
                  <a:srgbClr val="0099FF"/>
                </a:solidFill>
                <a:latin typeface="Century Gothic" pitchFamily="34" charset="0"/>
              </a:rPr>
              <a:t>fragility</a:t>
            </a:r>
            <a:r>
              <a:rPr lang="el-GR" sz="1400" b="1" dirty="0">
                <a:solidFill>
                  <a:srgbClr val="0099FF"/>
                </a:solidFill>
                <a:latin typeface="Century Gothic" pitchFamily="34" charset="0"/>
              </a:rPr>
              <a:t>) στην Αστική Θεωρία</a:t>
            </a:r>
            <a:endParaRPr lang="el-GR" sz="1400" dirty="0">
              <a:solidFill>
                <a:srgbClr val="0099FF"/>
              </a:solidFill>
              <a:latin typeface="Century Gothic" pitchFamily="34" charset="0"/>
            </a:endParaRPr>
          </a:p>
          <a:p>
            <a:pPr algn="just"/>
            <a:r>
              <a:rPr lang="el-GR" sz="1400" dirty="0">
                <a:latin typeface="Century Gothic" pitchFamily="34" charset="0"/>
              </a:rPr>
              <a:t>Μια νέα προσέγγιση (εμπνευσμένη από τον </a:t>
            </a:r>
            <a:r>
              <a:rPr lang="el-GR" sz="1400" dirty="0" err="1">
                <a:latin typeface="Century Gothic" pitchFamily="34" charset="0"/>
              </a:rPr>
              <a:t>Nassim</a:t>
            </a:r>
            <a:r>
              <a:rPr lang="el-GR" sz="1400" dirty="0">
                <a:latin typeface="Century Gothic" pitchFamily="34" charset="0"/>
              </a:rPr>
              <a:t> </a:t>
            </a:r>
            <a:r>
              <a:rPr lang="el-GR" sz="1400" dirty="0" err="1">
                <a:latin typeface="Century Gothic" pitchFamily="34" charset="0"/>
              </a:rPr>
              <a:t>Taleb</a:t>
            </a:r>
            <a:r>
              <a:rPr lang="el-GR" sz="1400" dirty="0">
                <a:latin typeface="Century Gothic" pitchFamily="34" charset="0"/>
              </a:rPr>
              <a:t>) που ξεπερνά την απλή «ανθεκτικότητα» (</a:t>
            </a:r>
            <a:r>
              <a:rPr lang="el-GR" sz="1400" dirty="0" err="1">
                <a:latin typeface="Century Gothic" pitchFamily="34" charset="0"/>
              </a:rPr>
              <a:t>resilience</a:t>
            </a:r>
            <a:r>
              <a:rPr lang="el-GR" sz="1400" dirty="0">
                <a:latin typeface="Century Gothic" pitchFamily="34" charset="0"/>
              </a:rPr>
              <a:t>).</a:t>
            </a:r>
          </a:p>
          <a:p>
            <a:pPr algn="just"/>
            <a:r>
              <a:rPr lang="el-GR" sz="1400" b="1" dirty="0">
                <a:latin typeface="Century Gothic" pitchFamily="34" charset="0"/>
              </a:rPr>
              <a:t>Η Θεωρία:</a:t>
            </a:r>
            <a:r>
              <a:rPr lang="el-GR" sz="1400" dirty="0">
                <a:latin typeface="Century Gothic" pitchFamily="34" charset="0"/>
              </a:rPr>
              <a:t> Μια πόλη δεν πρέπει απλώς να «αντέχει» μια κρίση (π.χ. πλημμύρα, πανδημία), αλλά να </a:t>
            </a:r>
            <a:r>
              <a:rPr lang="el-GR" sz="1400" b="1" dirty="0">
                <a:latin typeface="Century Gothic" pitchFamily="34" charset="0"/>
              </a:rPr>
              <a:t>βελτιώνεται</a:t>
            </a:r>
            <a:r>
              <a:rPr lang="el-GR" sz="1400" dirty="0">
                <a:latin typeface="Century Gothic" pitchFamily="34" charset="0"/>
              </a:rPr>
              <a:t> μέσα από αυτήν.</a:t>
            </a:r>
          </a:p>
          <a:p>
            <a:pPr algn="just"/>
            <a:r>
              <a:rPr lang="el-GR" sz="1400" b="1" dirty="0">
                <a:latin typeface="Century Gothic" pitchFamily="34" charset="0"/>
              </a:rPr>
              <a:t>Εφαρμογή:</a:t>
            </a:r>
            <a:r>
              <a:rPr lang="el-GR" sz="1400" dirty="0">
                <a:latin typeface="Century Gothic" pitchFamily="34" charset="0"/>
              </a:rPr>
              <a:t> Σχεδιασμός «χώρων για το άγνωστο» (</a:t>
            </a:r>
            <a:r>
              <a:rPr lang="el-GR" sz="1400" dirty="0" err="1">
                <a:latin typeface="Century Gothic" pitchFamily="34" charset="0"/>
              </a:rPr>
              <a:t>unplanned</a:t>
            </a:r>
            <a:r>
              <a:rPr lang="el-GR" sz="1400" dirty="0">
                <a:latin typeface="Century Gothic" pitchFamily="34" charset="0"/>
              </a:rPr>
              <a:t> </a:t>
            </a:r>
            <a:r>
              <a:rPr lang="el-GR" sz="1400" dirty="0" err="1">
                <a:latin typeface="Century Gothic" pitchFamily="34" charset="0"/>
              </a:rPr>
              <a:t>spaces</a:t>
            </a:r>
            <a:r>
              <a:rPr lang="el-GR" sz="1400" dirty="0">
                <a:latin typeface="Century Gothic" pitchFamily="34" charset="0"/>
              </a:rPr>
              <a:t>) — περιοχές χωρίς αυστηρή χρήση γης που μπορούν να μετασχηματιστούν άμεσα σε χώρους έκτακτης ανάγκης, αγορές ή κοινοτικούς κήπους ανάλογα με τις ανάγκες.</a:t>
            </a:r>
          </a:p>
          <a:p>
            <a:pPr algn="just"/>
            <a:endParaRPr lang="el-GR" sz="1400" b="1" dirty="0">
              <a:latin typeface="Century Gothic" pitchFamily="34" charset="0"/>
            </a:endParaRPr>
          </a:p>
          <a:p>
            <a:pPr algn="just"/>
            <a:r>
              <a:rPr lang="el-GR" sz="1400" b="1" dirty="0">
                <a:solidFill>
                  <a:srgbClr val="0099FF"/>
                </a:solidFill>
                <a:latin typeface="Century Gothic" pitchFamily="34" charset="0"/>
              </a:rPr>
              <a:t>5. Συμμετοχικός Σχεδιασμός (</a:t>
            </a:r>
            <a:r>
              <a:rPr lang="el-GR" sz="1400" b="1" dirty="0" err="1">
                <a:solidFill>
                  <a:srgbClr val="0099FF"/>
                </a:solidFill>
                <a:latin typeface="Century Gothic" pitchFamily="34" charset="0"/>
              </a:rPr>
              <a:t>Tactical</a:t>
            </a:r>
            <a:r>
              <a:rPr lang="el-GR" sz="1400" b="1" dirty="0">
                <a:solidFill>
                  <a:srgbClr val="0099FF"/>
                </a:solidFill>
                <a:latin typeface="Century Gothic" pitchFamily="34" charset="0"/>
              </a:rPr>
              <a:t> </a:t>
            </a:r>
            <a:r>
              <a:rPr lang="el-GR" sz="1400" b="1" dirty="0" err="1">
                <a:solidFill>
                  <a:srgbClr val="0099FF"/>
                </a:solidFill>
                <a:latin typeface="Century Gothic" pitchFamily="34" charset="0"/>
              </a:rPr>
              <a:t>Urbanism</a:t>
            </a:r>
            <a:r>
              <a:rPr lang="el-GR" sz="1400" b="1" dirty="0">
                <a:solidFill>
                  <a:srgbClr val="0099FF"/>
                </a:solidFill>
                <a:latin typeface="Century Gothic" pitchFamily="34" charset="0"/>
              </a:rPr>
              <a:t>)</a:t>
            </a:r>
            <a:endParaRPr lang="el-GR" sz="1400" dirty="0">
              <a:solidFill>
                <a:srgbClr val="0099FF"/>
              </a:solidFill>
              <a:latin typeface="Century Gothic" pitchFamily="34" charset="0"/>
            </a:endParaRPr>
          </a:p>
          <a:p>
            <a:pPr algn="just"/>
            <a:r>
              <a:rPr lang="el-GR" sz="1400" dirty="0">
                <a:latin typeface="Century Gothic" pitchFamily="34" charset="0"/>
              </a:rPr>
              <a:t>Η </a:t>
            </a:r>
            <a:r>
              <a:rPr lang="el-GR" sz="1400" dirty="0" err="1">
                <a:latin typeface="Century Gothic" pitchFamily="34" charset="0"/>
              </a:rPr>
              <a:t>state</a:t>
            </a:r>
            <a:r>
              <a:rPr lang="el-GR" sz="1400" dirty="0">
                <a:latin typeface="Century Gothic" pitchFamily="34" charset="0"/>
              </a:rPr>
              <a:t>-</a:t>
            </a:r>
            <a:r>
              <a:rPr lang="el-GR" sz="1400" dirty="0" err="1">
                <a:latin typeface="Century Gothic" pitchFamily="34" charset="0"/>
              </a:rPr>
              <a:t>of</a:t>
            </a:r>
            <a:r>
              <a:rPr lang="el-GR" sz="1400" dirty="0">
                <a:latin typeface="Century Gothic" pitchFamily="34" charset="0"/>
              </a:rPr>
              <a:t>-</a:t>
            </a:r>
            <a:r>
              <a:rPr lang="el-GR" sz="1400" dirty="0" err="1">
                <a:latin typeface="Century Gothic" pitchFamily="34" charset="0"/>
              </a:rPr>
              <a:t>the</a:t>
            </a:r>
            <a:r>
              <a:rPr lang="el-GR" sz="1400" dirty="0">
                <a:latin typeface="Century Gothic" pitchFamily="34" charset="0"/>
              </a:rPr>
              <a:t>-</a:t>
            </a:r>
            <a:r>
              <a:rPr lang="el-GR" sz="1400" dirty="0" err="1">
                <a:latin typeface="Century Gothic" pitchFamily="34" charset="0"/>
              </a:rPr>
              <a:t>art</a:t>
            </a:r>
            <a:r>
              <a:rPr lang="el-GR" sz="1400" dirty="0">
                <a:latin typeface="Century Gothic" pitchFamily="34" charset="0"/>
              </a:rPr>
              <a:t> προσέγγιση θεωρεί τους πολίτες «ειδικούς σχεδιασμού» (</a:t>
            </a:r>
            <a:r>
              <a:rPr lang="el-GR" sz="1400" dirty="0" err="1">
                <a:latin typeface="Century Gothic" pitchFamily="34" charset="0"/>
              </a:rPr>
              <a:t>design</a:t>
            </a:r>
            <a:r>
              <a:rPr lang="el-GR" sz="1400" dirty="0">
                <a:latin typeface="Century Gothic" pitchFamily="34" charset="0"/>
              </a:rPr>
              <a:t> </a:t>
            </a:r>
            <a:r>
              <a:rPr lang="el-GR" sz="1400" dirty="0" err="1">
                <a:latin typeface="Century Gothic" pitchFamily="34" charset="0"/>
              </a:rPr>
              <a:t>experts</a:t>
            </a:r>
            <a:r>
              <a:rPr lang="el-GR" sz="1400" dirty="0">
                <a:latin typeface="Century Gothic" pitchFamily="34" charset="0"/>
              </a:rPr>
              <a:t>).</a:t>
            </a:r>
          </a:p>
          <a:p>
            <a:pPr algn="just"/>
            <a:r>
              <a:rPr lang="el-GR" sz="1400" b="1" dirty="0" err="1">
                <a:latin typeface="Century Gothic" pitchFamily="34" charset="0"/>
              </a:rPr>
              <a:t>Tactical</a:t>
            </a:r>
            <a:r>
              <a:rPr lang="el-GR" sz="1400" b="1" dirty="0">
                <a:latin typeface="Century Gothic" pitchFamily="34" charset="0"/>
              </a:rPr>
              <a:t> </a:t>
            </a:r>
            <a:r>
              <a:rPr lang="el-GR" sz="1400" b="1" dirty="0" err="1">
                <a:latin typeface="Century Gothic" pitchFamily="34" charset="0"/>
              </a:rPr>
              <a:t>Urbanism</a:t>
            </a:r>
            <a:r>
              <a:rPr lang="el-GR" sz="1400" b="1" dirty="0">
                <a:latin typeface="Century Gothic" pitchFamily="34" charset="0"/>
              </a:rPr>
              <a:t>:</a:t>
            </a:r>
            <a:r>
              <a:rPr lang="el-GR" sz="1400" dirty="0">
                <a:latin typeface="Century Gothic" pitchFamily="34" charset="0"/>
              </a:rPr>
              <a:t> Μικρές, χαμηλού κόστους και προσωρινές παρεμβάσεις (π.χ. πεζοδρόμηση ενός δρόμου για ένα Σαββατοκύριακο με χρήση χρωμάτων και γλαστρών) για να δοκιμαστεί η αντίδραση της κοινότητας πριν γίνει μια μόνιμη, δαπανηρή επένδυση.</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t>ΣΤΡΑΤΗΓΙΚΗ  </a:t>
            </a:r>
            <a:r>
              <a:rPr kumimoji="0" lang="el-GR" sz="1800" b="1" i="0" u="none" strike="noStrike" kern="1200" cap="none" spc="0" normalizeH="0" baseline="0" noProof="0">
                <a:ln>
                  <a:noFill/>
                </a:ln>
                <a:solidFill>
                  <a:srgbClr val="0070C0"/>
                </a:solidFill>
                <a:effectLst/>
                <a:uLnTx/>
                <a:uFillTx/>
                <a:latin typeface="Century Gothic" pitchFamily="34" charset="0"/>
                <a:ea typeface="+mj-ea"/>
                <a:cs typeface="+mj-cs"/>
              </a:rPr>
              <a:t>ΒΙΩΣΙΜΗΣ ΑΣΤΙΚΗΣ  </a:t>
            </a:r>
            <a: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t>ΑΝΑΠΤΥΞΗΣ (ΣΒΑΑ) </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a:ln>
                  <a:noFill/>
                </a:ln>
                <a:solidFill>
                  <a:srgbClr val="0070C0"/>
                </a:solidFill>
                <a:effectLst/>
                <a:uLnTx/>
                <a:uFillTx/>
                <a:latin typeface="Century Gothic" pitchFamily="34" charset="0"/>
                <a:ea typeface="+mj-ea"/>
                <a:cs typeface="+mj-cs"/>
              </a:rPr>
              <a:t>2021 - 2027</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a:ln>
                  <a:noFill/>
                </a:ln>
                <a:solidFill>
                  <a:srgbClr val="002060"/>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a:ln>
                  <a:noFill/>
                </a:ln>
                <a:solidFill>
                  <a:srgbClr val="0070C0"/>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endParaRPr>
          </a:p>
        </p:txBody>
      </p:sp>
      <p:graphicFrame>
        <p:nvGraphicFramePr>
          <p:cNvPr id="6" name="5 - Πίνακας"/>
          <p:cNvGraphicFramePr>
            <a:graphicFrameLocks noGrp="1"/>
          </p:cNvGraphicFramePr>
          <p:nvPr>
            <p:extLst>
              <p:ext uri="{D42A27DB-BD31-4B8C-83A1-F6EECF244321}">
                <p14:modId xmlns:p14="http://schemas.microsoft.com/office/powerpoint/2010/main" val="3104740970"/>
              </p:ext>
            </p:extLst>
          </p:nvPr>
        </p:nvGraphicFramePr>
        <p:xfrm>
          <a:off x="359532" y="2238316"/>
          <a:ext cx="8424936" cy="2918876"/>
        </p:xfrm>
        <a:graphic>
          <a:graphicData uri="http://schemas.openxmlformats.org/drawingml/2006/table">
            <a:tbl>
              <a:tblPr/>
              <a:tblGrid>
                <a:gridCol w="280831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447804">
                <a:tc>
                  <a:txBody>
                    <a:bodyPr/>
                    <a:lstStyle/>
                    <a:p>
                      <a:pPr algn="ctr">
                        <a:lnSpc>
                          <a:spcPct val="107000"/>
                        </a:lnSpc>
                        <a:spcAft>
                          <a:spcPts val="800"/>
                        </a:spcAft>
                      </a:pPr>
                      <a:r>
                        <a:rPr lang="el-GR" sz="1400" b="1" dirty="0">
                          <a:latin typeface="Century Gothic" pitchFamily="34" charset="0"/>
                        </a:rPr>
                        <a:t>Τάση</a:t>
                      </a:r>
                    </a:p>
                  </a:txBody>
                  <a:tcPr marL="0" marR="0" marT="140948" marB="140948">
                    <a:lnL>
                      <a:noFill/>
                    </a:lnL>
                    <a:lnR>
                      <a:noFill/>
                    </a:lnR>
                    <a:lnT>
                      <a:noFill/>
                    </a:lnT>
                    <a:lnB w="12700" cap="flat" cmpd="sng" algn="ctr">
                      <a:solidFill>
                        <a:srgbClr val="70B888"/>
                      </a:solidFill>
                      <a:prstDash val="solid"/>
                      <a:round/>
                      <a:headEnd type="none" w="med" len="med"/>
                      <a:tailEnd type="none" w="med" len="med"/>
                    </a:lnB>
                    <a:solidFill>
                      <a:schemeClr val="accent5">
                        <a:lumMod val="40000"/>
                        <a:lumOff val="60000"/>
                      </a:schemeClr>
                    </a:solidFill>
                  </a:tcPr>
                </a:tc>
                <a:tc>
                  <a:txBody>
                    <a:bodyPr/>
                    <a:lstStyle/>
                    <a:p>
                      <a:pPr algn="ctr">
                        <a:lnSpc>
                          <a:spcPct val="107000"/>
                        </a:lnSpc>
                        <a:spcAft>
                          <a:spcPts val="800"/>
                        </a:spcAft>
                      </a:pPr>
                      <a:r>
                        <a:rPr lang="el-GR" sz="1400" b="1" dirty="0">
                          <a:latin typeface="Century Gothic" pitchFamily="34" charset="0"/>
                        </a:rPr>
                        <a:t>Κύριος Στόχος</a:t>
                      </a:r>
                    </a:p>
                  </a:txBody>
                  <a:tcPr marL="0" marR="0" marT="140948" marB="140948">
                    <a:lnL>
                      <a:noFill/>
                    </a:lnL>
                    <a:lnR>
                      <a:noFill/>
                    </a:lnR>
                    <a:lnT>
                      <a:noFill/>
                    </a:lnT>
                    <a:lnB w="12700" cap="flat" cmpd="sng" algn="ctr">
                      <a:solidFill>
                        <a:srgbClr val="70B888"/>
                      </a:solidFill>
                      <a:prstDash val="solid"/>
                      <a:round/>
                      <a:headEnd type="none" w="med" len="med"/>
                      <a:tailEnd type="none" w="med" len="med"/>
                    </a:lnB>
                    <a:solidFill>
                      <a:schemeClr val="accent5">
                        <a:lumMod val="40000"/>
                        <a:lumOff val="60000"/>
                      </a:schemeClr>
                    </a:solidFill>
                  </a:tcPr>
                </a:tc>
                <a:tc>
                  <a:txBody>
                    <a:bodyPr/>
                    <a:lstStyle/>
                    <a:p>
                      <a:pPr algn="ctr">
                        <a:lnSpc>
                          <a:spcPct val="107000"/>
                        </a:lnSpc>
                        <a:spcAft>
                          <a:spcPts val="800"/>
                        </a:spcAft>
                      </a:pPr>
                      <a:r>
                        <a:rPr lang="el-GR" sz="1400" b="1" dirty="0">
                          <a:latin typeface="Century Gothic" pitchFamily="34" charset="0"/>
                        </a:rPr>
                        <a:t>Εργαλείο Υλοποίησης</a:t>
                      </a:r>
                    </a:p>
                  </a:txBody>
                  <a:tcPr marL="0" marR="0" marT="140948" marB="140948">
                    <a:lnL>
                      <a:noFill/>
                    </a:lnL>
                    <a:lnR>
                      <a:noFill/>
                    </a:lnR>
                    <a:lnT>
                      <a:noFill/>
                    </a:lnT>
                    <a:lnB w="12700" cap="flat" cmpd="sng" algn="ctr">
                      <a:solidFill>
                        <a:srgbClr val="70B888"/>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47804">
                <a:tc>
                  <a:txBody>
                    <a:bodyPr/>
                    <a:lstStyle/>
                    <a:p>
                      <a:pPr algn="ctr">
                        <a:lnSpc>
                          <a:spcPct val="107000"/>
                        </a:lnSpc>
                        <a:spcAft>
                          <a:spcPts val="800"/>
                        </a:spcAft>
                      </a:pPr>
                      <a:r>
                        <a:rPr lang="el-GR" sz="1400" b="0" dirty="0">
                          <a:latin typeface="Century Gothic" pitchFamily="34" charset="0"/>
                        </a:rPr>
                        <a:t>Εγγύτητα</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tc>
                  <a:txBody>
                    <a:bodyPr/>
                    <a:lstStyle/>
                    <a:p>
                      <a:pPr algn="ctr">
                        <a:lnSpc>
                          <a:spcPct val="107000"/>
                        </a:lnSpc>
                        <a:spcAft>
                          <a:spcPts val="800"/>
                        </a:spcAft>
                      </a:pPr>
                      <a:r>
                        <a:rPr lang="el-GR" sz="1400" dirty="0">
                          <a:latin typeface="Century Gothic" pitchFamily="34" charset="0"/>
                        </a:rPr>
                        <a:t>Μείωση μετακινήσεων</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tc>
                  <a:txBody>
                    <a:bodyPr/>
                    <a:lstStyle/>
                    <a:p>
                      <a:pPr algn="ctr">
                        <a:lnSpc>
                          <a:spcPct val="107000"/>
                        </a:lnSpc>
                        <a:spcAft>
                          <a:spcPts val="800"/>
                        </a:spcAft>
                      </a:pPr>
                      <a:r>
                        <a:rPr lang="el-GR" sz="1400" dirty="0" err="1">
                          <a:latin typeface="Century Gothic" pitchFamily="34" charset="0"/>
                        </a:rPr>
                        <a:t>Ποδηλατόδρομοι</a:t>
                      </a:r>
                      <a:r>
                        <a:rPr lang="el-GR" sz="1400" dirty="0">
                          <a:latin typeface="Century Gothic" pitchFamily="34" charset="0"/>
                        </a:rPr>
                        <a:t>, Μικτές Χρήσεις Γης</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extLst>
                  <a:ext uri="{0D108BD9-81ED-4DB2-BD59-A6C34878D82A}">
                    <a16:rowId xmlns:a16="http://schemas.microsoft.com/office/drawing/2014/main" val="10001"/>
                  </a:ext>
                </a:extLst>
              </a:tr>
              <a:tr h="613711">
                <a:tc>
                  <a:txBody>
                    <a:bodyPr/>
                    <a:lstStyle/>
                    <a:p>
                      <a:pPr algn="ctr">
                        <a:lnSpc>
                          <a:spcPct val="107000"/>
                        </a:lnSpc>
                        <a:spcAft>
                          <a:spcPts val="800"/>
                        </a:spcAft>
                      </a:pPr>
                      <a:r>
                        <a:rPr lang="el-GR" sz="1400" b="0" dirty="0">
                          <a:latin typeface="Century Gothic" pitchFamily="34" charset="0"/>
                        </a:rPr>
                        <a:t>Αστική Πύκνωση</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00059D"/>
                      </a:solidFill>
                      <a:prstDash val="solid"/>
                      <a:round/>
                      <a:headEnd type="none" w="med" len="med"/>
                      <a:tailEnd type="none" w="med" len="med"/>
                    </a:lnB>
                  </a:tcPr>
                </a:tc>
                <a:tc>
                  <a:txBody>
                    <a:bodyPr/>
                    <a:lstStyle/>
                    <a:p>
                      <a:pPr algn="ctr">
                        <a:lnSpc>
                          <a:spcPct val="107000"/>
                        </a:lnSpc>
                        <a:spcAft>
                          <a:spcPts val="800"/>
                        </a:spcAft>
                      </a:pPr>
                      <a:r>
                        <a:rPr lang="el-GR" sz="1400" dirty="0">
                          <a:latin typeface="Century Gothic" pitchFamily="34" charset="0"/>
                        </a:rPr>
                        <a:t>Προστασία περιβάλλοντος</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00059D"/>
                      </a:solidFill>
                      <a:prstDash val="solid"/>
                      <a:round/>
                      <a:headEnd type="none" w="med" len="med"/>
                      <a:tailEnd type="none" w="med" len="med"/>
                    </a:lnB>
                  </a:tcPr>
                </a:tc>
                <a:tc>
                  <a:txBody>
                    <a:bodyPr/>
                    <a:lstStyle/>
                    <a:p>
                      <a:pPr algn="ctr">
                        <a:lnSpc>
                          <a:spcPct val="107000"/>
                        </a:lnSpc>
                        <a:spcAft>
                          <a:spcPts val="800"/>
                        </a:spcAft>
                      </a:pPr>
                      <a:r>
                        <a:rPr lang="el-GR" sz="1400">
                          <a:latin typeface="Century Gothic" pitchFamily="34" charset="0"/>
                        </a:rPr>
                        <a:t>Ανάπλαση εγκαταλελειμμένων κτιρίων</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00059D"/>
                      </a:solidFill>
                      <a:prstDash val="solid"/>
                      <a:round/>
                      <a:headEnd type="none" w="med" len="med"/>
                      <a:tailEnd type="none" w="med" len="med"/>
                    </a:lnB>
                  </a:tcPr>
                </a:tc>
                <a:extLst>
                  <a:ext uri="{0D108BD9-81ED-4DB2-BD59-A6C34878D82A}">
                    <a16:rowId xmlns:a16="http://schemas.microsoft.com/office/drawing/2014/main" val="10002"/>
                  </a:ext>
                </a:extLst>
              </a:tr>
              <a:tr h="447804">
                <a:tc>
                  <a:txBody>
                    <a:bodyPr/>
                    <a:lstStyle/>
                    <a:p>
                      <a:pPr algn="ctr">
                        <a:lnSpc>
                          <a:spcPct val="107000"/>
                        </a:lnSpc>
                        <a:spcAft>
                          <a:spcPts val="800"/>
                        </a:spcAft>
                      </a:pPr>
                      <a:r>
                        <a:rPr lang="el-GR" sz="1400" b="0" dirty="0">
                          <a:latin typeface="Century Gothic" pitchFamily="34" charset="0"/>
                        </a:rPr>
                        <a:t>Μπλε-Πράσινες Υποδομές</a:t>
                      </a:r>
                    </a:p>
                  </a:txBody>
                  <a:tcPr marL="0" marR="0" marT="140948" marB="140948">
                    <a:lnL>
                      <a:noFill/>
                    </a:lnL>
                    <a:lnR>
                      <a:noFill/>
                    </a:lnR>
                    <a:lnT w="12700" cap="flat" cmpd="sng" algn="ctr">
                      <a:solidFill>
                        <a:srgbClr val="00059D"/>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tc>
                  <a:txBody>
                    <a:bodyPr/>
                    <a:lstStyle/>
                    <a:p>
                      <a:pPr algn="ctr">
                        <a:lnSpc>
                          <a:spcPct val="107000"/>
                        </a:lnSpc>
                        <a:spcAft>
                          <a:spcPts val="800"/>
                        </a:spcAft>
                      </a:pPr>
                      <a:r>
                        <a:rPr lang="el-GR" sz="1400" dirty="0">
                          <a:latin typeface="Century Gothic" pitchFamily="34" charset="0"/>
                        </a:rPr>
                        <a:t>Κλιματική προσαρμογή</a:t>
                      </a:r>
                    </a:p>
                  </a:txBody>
                  <a:tcPr marL="0" marR="0" marT="140948" marB="140948">
                    <a:lnL>
                      <a:noFill/>
                    </a:lnL>
                    <a:lnR>
                      <a:noFill/>
                    </a:lnR>
                    <a:lnT w="12700" cap="flat" cmpd="sng" algn="ctr">
                      <a:solidFill>
                        <a:srgbClr val="00059D"/>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tc>
                  <a:txBody>
                    <a:bodyPr/>
                    <a:lstStyle/>
                    <a:p>
                      <a:pPr algn="ctr">
                        <a:lnSpc>
                          <a:spcPct val="107000"/>
                        </a:lnSpc>
                        <a:spcAft>
                          <a:spcPts val="800"/>
                        </a:spcAft>
                      </a:pPr>
                      <a:r>
                        <a:rPr lang="el-GR" sz="1400" dirty="0">
                          <a:latin typeface="Century Gothic" pitchFamily="34" charset="0"/>
                        </a:rPr>
                        <a:t>Διαπερατά υλικά, Αστικά δάση</a:t>
                      </a:r>
                    </a:p>
                  </a:txBody>
                  <a:tcPr marL="0" marR="0" marT="140948" marB="140948">
                    <a:lnL>
                      <a:noFill/>
                    </a:lnL>
                    <a:lnR>
                      <a:noFill/>
                    </a:lnR>
                    <a:lnT w="12700" cap="flat" cmpd="sng" algn="ctr">
                      <a:solidFill>
                        <a:srgbClr val="00059D"/>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extLst>
                  <a:ext uri="{0D108BD9-81ED-4DB2-BD59-A6C34878D82A}">
                    <a16:rowId xmlns:a16="http://schemas.microsoft.com/office/drawing/2014/main" val="10003"/>
                  </a:ext>
                </a:extLst>
              </a:tr>
              <a:tr h="447804">
                <a:tc>
                  <a:txBody>
                    <a:bodyPr/>
                    <a:lstStyle/>
                    <a:p>
                      <a:pPr algn="ctr">
                        <a:lnSpc>
                          <a:spcPct val="107000"/>
                        </a:lnSpc>
                        <a:spcAft>
                          <a:spcPts val="800"/>
                        </a:spcAft>
                      </a:pPr>
                      <a:r>
                        <a:rPr lang="el-GR" sz="1400" b="0" dirty="0">
                          <a:latin typeface="Century Gothic" pitchFamily="34" charset="0"/>
                        </a:rPr>
                        <a:t>Ψηφιακό Δίδυμο (</a:t>
                      </a:r>
                      <a:r>
                        <a:rPr lang="en-US" sz="1400" b="0" dirty="0">
                          <a:latin typeface="Century Gothic" pitchFamily="34" charset="0"/>
                        </a:rPr>
                        <a:t>Digital Twin)</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tc>
                  <a:txBody>
                    <a:bodyPr/>
                    <a:lstStyle/>
                    <a:p>
                      <a:pPr algn="ctr">
                        <a:lnSpc>
                          <a:spcPct val="107000"/>
                        </a:lnSpc>
                        <a:spcAft>
                          <a:spcPts val="800"/>
                        </a:spcAft>
                      </a:pPr>
                      <a:r>
                        <a:rPr lang="el-GR" sz="1400" dirty="0">
                          <a:latin typeface="Century Gothic" pitchFamily="34" charset="0"/>
                        </a:rPr>
                        <a:t>Βελτιστοποίηση λειτουργίας</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70B888"/>
                      </a:solidFill>
                      <a:prstDash val="solid"/>
                      <a:round/>
                      <a:headEnd type="none" w="med" len="med"/>
                      <a:tailEnd type="none" w="med" len="med"/>
                    </a:lnB>
                  </a:tcPr>
                </a:tc>
                <a:tc>
                  <a:txBody>
                    <a:bodyPr/>
                    <a:lstStyle/>
                    <a:p>
                      <a:pPr algn="ctr">
                        <a:lnSpc>
                          <a:spcPct val="107000"/>
                        </a:lnSpc>
                        <a:spcAft>
                          <a:spcPts val="800"/>
                        </a:spcAft>
                      </a:pPr>
                      <a:r>
                        <a:rPr lang="en-US" sz="1400" dirty="0">
                          <a:latin typeface="Century Gothic" pitchFamily="34" charset="0"/>
                        </a:rPr>
                        <a:t>AI &amp; </a:t>
                      </a:r>
                      <a:r>
                        <a:rPr lang="en-US" sz="1400" dirty="0" err="1">
                          <a:latin typeface="Century Gothic" pitchFamily="34" charset="0"/>
                        </a:rPr>
                        <a:t>IoT</a:t>
                      </a:r>
                      <a:r>
                        <a:rPr lang="en-US" sz="1400" dirty="0">
                          <a:latin typeface="Century Gothic" pitchFamily="34" charset="0"/>
                        </a:rPr>
                        <a:t> </a:t>
                      </a:r>
                      <a:r>
                        <a:rPr lang="el-GR" sz="1400" dirty="0">
                          <a:latin typeface="Century Gothic" pitchFamily="34" charset="0"/>
                        </a:rPr>
                        <a:t>αισθητήρες</a:t>
                      </a:r>
                    </a:p>
                  </a:txBody>
                  <a:tcPr marL="0" marR="0" marT="140948" marB="140948">
                    <a:lnL>
                      <a:noFill/>
                    </a:lnL>
                    <a:lnR>
                      <a:noFill/>
                    </a:lnR>
                    <a:lnT w="12700" cap="flat" cmpd="sng" algn="ctr">
                      <a:solidFill>
                        <a:srgbClr val="70B888"/>
                      </a:solidFill>
                      <a:prstDash val="solid"/>
                      <a:round/>
                      <a:headEnd type="none" w="med" len="med"/>
                      <a:tailEnd type="none" w="med" len="med"/>
                    </a:lnT>
                    <a:lnB w="12700" cap="flat" cmpd="sng" algn="ctr">
                      <a:solidFill>
                        <a:srgbClr val="506A7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049" name="Rectangle 1"/>
          <p:cNvSpPr>
            <a:spLocks noChangeArrowheads="1"/>
          </p:cNvSpPr>
          <p:nvPr/>
        </p:nvSpPr>
        <p:spPr bwMode="auto">
          <a:xfrm>
            <a:off x="0" y="1462227"/>
            <a:ext cx="3326552"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l-GR" b="1" dirty="0">
                <a:solidFill>
                  <a:srgbClr val="318AA3"/>
                </a:solidFill>
                <a:latin typeface="Century Gothic" pitchFamily="34" charset="0"/>
                <a:cs typeface="Calibri" pitchFamily="34" charset="0"/>
              </a:rPr>
              <a:t>Συνοπτικός Πίνακας Τάσεων</a:t>
            </a:r>
          </a:p>
          <a:p>
            <a:pPr marL="0" marR="0" lvl="0" indent="0" algn="l" defTabSz="914400" rtl="0" eaLnBrk="0" fontAlgn="base" latinLnBrk="0" hangingPunct="0">
              <a:lnSpc>
                <a:spcPct val="100000"/>
              </a:lnSpc>
              <a:spcBef>
                <a:spcPct val="0"/>
              </a:spcBef>
              <a:spcAft>
                <a:spcPct val="0"/>
              </a:spcAft>
              <a:buClrTx/>
              <a:buSzTx/>
              <a:buFontTx/>
              <a:buNone/>
              <a:tabLst/>
            </a:pPr>
            <a:endParaRPr lang="el-GR" b="1" dirty="0">
              <a:solidFill>
                <a:srgbClr val="318AA3"/>
              </a:solidFill>
              <a:latin typeface="Century Gothic" pitchFamily="34" charset="0"/>
              <a:cs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ΣΤΡΑΤΗΓΙΚΗ  </a:t>
            </a:r>
            <a:r>
              <a:rPr kumimoji="0" lang="el-GR" sz="1800" b="1" i="0" u="none" strike="noStrike" kern="1200" cap="none" spc="0" normalizeH="0" baseline="0" noProof="0" dirty="0">
                <a:ln>
                  <a:noFill/>
                </a:ln>
                <a:solidFill>
                  <a:srgbClr val="0070C0"/>
                </a:solidFill>
                <a:effectLst/>
                <a:uLnTx/>
                <a:uFillTx/>
                <a:latin typeface="Century Gothic" pitchFamily="34" charset="0"/>
                <a:ea typeface="+mj-ea"/>
                <a:cs typeface="+mj-cs"/>
              </a:rPr>
              <a:t>ΒΙΩΣΙΜΗΣ ΑΣΤΙΚΗΣ  </a:t>
            </a: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ΑΝΑΠΤΥΞΗΣ (</a:t>
            </a:r>
            <a:r>
              <a:rPr kumimoji="0" lang="el-GR" sz="1800" b="1" i="0" u="none" strike="noStrike" kern="1200" cap="none" spc="0" normalizeH="0" baseline="0" noProof="0" dirty="0" err="1">
                <a:ln>
                  <a:noFill/>
                </a:ln>
                <a:solidFill>
                  <a:srgbClr val="002060"/>
                </a:solidFill>
                <a:effectLst/>
                <a:uLnTx/>
                <a:uFillTx/>
                <a:latin typeface="Century Gothic" pitchFamily="34" charset="0"/>
                <a:ea typeface="+mj-ea"/>
                <a:cs typeface="+mj-cs"/>
              </a:rPr>
              <a:t>ΣΒΑΑ</a:t>
            </a: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 </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rgbClr val="0070C0"/>
                </a:solidFill>
                <a:effectLst/>
                <a:uLnTx/>
                <a:uFillTx/>
                <a:latin typeface="Century Gothic" pitchFamily="34" charset="0"/>
                <a:ea typeface="+mj-ea"/>
                <a:cs typeface="+mj-cs"/>
              </a:rPr>
              <a:t>2021 - 2027</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rgbClr val="002060"/>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dirty="0">
                <a:ln>
                  <a:noFill/>
                </a:ln>
                <a:solidFill>
                  <a:srgbClr val="0070C0"/>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endParaRPr>
          </a:p>
        </p:txBody>
      </p:sp>
      <p:sp>
        <p:nvSpPr>
          <p:cNvPr id="5" name="4 - Ορθογώνιο"/>
          <p:cNvSpPr/>
          <p:nvPr/>
        </p:nvSpPr>
        <p:spPr>
          <a:xfrm>
            <a:off x="197768" y="1484784"/>
            <a:ext cx="8550696" cy="2923877"/>
          </a:xfrm>
          <a:prstGeom prst="rect">
            <a:avLst/>
          </a:prstGeom>
        </p:spPr>
        <p:txBody>
          <a:bodyPr wrap="square">
            <a:spAutoFit/>
          </a:bodyPr>
          <a:lstStyle/>
          <a:p>
            <a:pPr algn="just"/>
            <a:r>
              <a:rPr lang="el-GR" sz="1400" dirty="0">
                <a:latin typeface="Century Gothic" pitchFamily="34" charset="0"/>
              </a:rPr>
              <a:t>Στην Ελλάδα, λόγω του </a:t>
            </a:r>
            <a:r>
              <a:rPr lang="el-GR" sz="1400" dirty="0" err="1">
                <a:latin typeface="Century Gothic" pitchFamily="34" charset="0"/>
              </a:rPr>
              <a:t>αναγλύφου</a:t>
            </a:r>
            <a:r>
              <a:rPr lang="el-GR" sz="1400" dirty="0">
                <a:latin typeface="Century Gothic" pitchFamily="34" charset="0"/>
              </a:rPr>
              <a:t> και της ιστορικότητας των μεσαίων πόλεων, η τάση αυτή μεταφράζεται συχνά σε </a:t>
            </a:r>
            <a:r>
              <a:rPr lang="el-GR" sz="1400" b="1" dirty="0">
                <a:latin typeface="Century Gothic" pitchFamily="34" charset="0"/>
              </a:rPr>
              <a:t>Στρατηγικές Βιώσιμης Αστικής Ανάπτυξης (</a:t>
            </a:r>
            <a:r>
              <a:rPr lang="el-GR" sz="1400" b="1" dirty="0" err="1">
                <a:latin typeface="Century Gothic" pitchFamily="34" charset="0"/>
              </a:rPr>
              <a:t>ΣΒΑΑ</a:t>
            </a:r>
            <a:r>
              <a:rPr lang="el-GR" sz="1400" b="1" dirty="0">
                <a:latin typeface="Century Gothic" pitchFamily="34" charset="0"/>
              </a:rPr>
              <a:t>)</a:t>
            </a:r>
            <a:r>
              <a:rPr lang="el-GR" sz="1400" dirty="0">
                <a:latin typeface="Century Gothic" pitchFamily="34" charset="0"/>
              </a:rPr>
              <a:t> που χρηματοδοτούνται από το </a:t>
            </a:r>
            <a:r>
              <a:rPr lang="el-GR" sz="1400" dirty="0" err="1">
                <a:latin typeface="Century Gothic" pitchFamily="34" charset="0"/>
              </a:rPr>
              <a:t>ΕΣΠΑ</a:t>
            </a:r>
            <a:r>
              <a:rPr lang="el-GR" sz="1400" dirty="0">
                <a:latin typeface="Century Gothic" pitchFamily="34" charset="0"/>
              </a:rPr>
              <a:t>, με έμφαση στην ανάδειξη του παραλιακού ή ιστορικού μετώπου και την ενοποίηση αρχαιολογικών/δημόσιων χώρων.</a:t>
            </a:r>
          </a:p>
          <a:p>
            <a:pPr algn="just"/>
            <a:r>
              <a:rPr lang="el-GR" sz="1400" dirty="0">
                <a:latin typeface="Century Gothic" pitchFamily="34" charset="0"/>
              </a:rPr>
              <a:t> </a:t>
            </a:r>
          </a:p>
          <a:p>
            <a:pPr algn="just"/>
            <a:r>
              <a:rPr lang="el-GR" sz="1400" dirty="0">
                <a:latin typeface="Century Gothic" pitchFamily="34" charset="0"/>
              </a:rPr>
              <a:t>Η εφαρμογή των σύγχρονων θεωριών αστικής ανάπτυξης στο δίπολο </a:t>
            </a:r>
            <a:r>
              <a:rPr lang="el-GR" sz="1400" b="1" dirty="0">
                <a:latin typeface="Century Gothic" pitchFamily="34" charset="0"/>
              </a:rPr>
              <a:t>Αργοστόλι – Ληξούρι</a:t>
            </a:r>
            <a:r>
              <a:rPr lang="el-GR" sz="1400" dirty="0">
                <a:latin typeface="Century Gothic" pitchFamily="34" charset="0"/>
              </a:rPr>
              <a:t> παρουσιάζει ιδιαίτερο ενδιαφέρον, καθώς η γεωγραφική εγγύτητα μέσω της θάλασσας επιτρέπει τη λειτουργία τους ως ένας </a:t>
            </a:r>
            <a:r>
              <a:rPr lang="el-GR" sz="1400" b="1" dirty="0">
                <a:latin typeface="Century Gothic" pitchFamily="34" charset="0"/>
              </a:rPr>
              <a:t>Ενιαίος Λειτουργικός Αστικός Πόλος</a:t>
            </a:r>
            <a:r>
              <a:rPr lang="el-GR" sz="1400" dirty="0">
                <a:latin typeface="Century Gothic" pitchFamily="34" charset="0"/>
              </a:rPr>
              <a:t>, παρά τη διοικητική τους αυτονομία.</a:t>
            </a:r>
          </a:p>
          <a:p>
            <a:pPr algn="just"/>
            <a:endParaRPr lang="el-GR" sz="1400" dirty="0">
              <a:latin typeface="Century Gothic" pitchFamily="34" charset="0"/>
            </a:endParaRPr>
          </a:p>
          <a:p>
            <a:pPr algn="just"/>
            <a:r>
              <a:rPr lang="el-GR" sz="1400" dirty="0">
                <a:latin typeface="Century Gothic" pitchFamily="34" charset="0"/>
              </a:rPr>
              <a:t>Στο πλαίσιο και της τρέχουσας διαβούλευσης για την κοινή Στρατηγική Βιώσιμης Αστικής Ανάπτυξης (</a:t>
            </a:r>
            <a:r>
              <a:rPr lang="el-GR" sz="1400" dirty="0" err="1">
                <a:latin typeface="Century Gothic" pitchFamily="34" charset="0"/>
              </a:rPr>
              <a:t>ΣΒΑΑ</a:t>
            </a:r>
            <a:r>
              <a:rPr lang="el-GR" sz="1400" dirty="0">
                <a:latin typeface="Century Gothic" pitchFamily="34" charset="0"/>
              </a:rPr>
              <a:t> 2021-2027), οι </a:t>
            </a:r>
            <a:r>
              <a:rPr lang="el-GR" sz="1600" b="1" dirty="0">
                <a:solidFill>
                  <a:srgbClr val="0070C0"/>
                </a:solidFill>
                <a:latin typeface="Century Gothic" pitchFamily="34" charset="0"/>
                <a:ea typeface="+mj-ea"/>
                <a:cs typeface="+mj-cs"/>
              </a:rPr>
              <a:t>θεωρίες</a:t>
            </a:r>
            <a:r>
              <a:rPr lang="el-GR" sz="1400" dirty="0">
                <a:latin typeface="Century Gothic" pitchFamily="34" charset="0"/>
              </a:rPr>
              <a:t> που προαναφέρθηκαν μπορούν να εξειδικευτούν ως εξής: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t>ΣΤΡΑΤΗΓΙΚΗ  </a:t>
            </a:r>
            <a:r>
              <a:rPr kumimoji="0" lang="el-GR" sz="1800" b="1" i="0" u="none" strike="noStrike" kern="1200" cap="none" spc="0" normalizeH="0" baseline="0" noProof="0">
                <a:ln>
                  <a:noFill/>
                </a:ln>
                <a:solidFill>
                  <a:srgbClr val="0070C0"/>
                </a:solidFill>
                <a:effectLst/>
                <a:uLnTx/>
                <a:uFillTx/>
                <a:latin typeface="Century Gothic" pitchFamily="34" charset="0"/>
                <a:ea typeface="+mj-ea"/>
                <a:cs typeface="+mj-cs"/>
              </a:rPr>
              <a:t>ΒΙΩΣΙΜΗΣ ΑΣΤΙΚΗΣ  </a:t>
            </a:r>
            <a: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t>ΑΝΑΠΤΥΞΗΣ (ΣΒΑΑ) </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a:ln>
                  <a:noFill/>
                </a:ln>
                <a:solidFill>
                  <a:srgbClr val="0070C0"/>
                </a:solidFill>
                <a:effectLst/>
                <a:uLnTx/>
                <a:uFillTx/>
                <a:latin typeface="Century Gothic" pitchFamily="34" charset="0"/>
                <a:ea typeface="+mj-ea"/>
                <a:cs typeface="+mj-cs"/>
              </a:rPr>
              <a:t>2021 - 2027</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a:ln>
                  <a:noFill/>
                </a:ln>
                <a:solidFill>
                  <a:srgbClr val="002060"/>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a:ln>
                  <a:noFill/>
                </a:ln>
                <a:solidFill>
                  <a:srgbClr val="0070C0"/>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a:ln>
                  <a:noFill/>
                </a:ln>
                <a:solidFill>
                  <a:srgbClr val="002060"/>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endParaRPr>
          </a:p>
        </p:txBody>
      </p:sp>
      <p:sp>
        <p:nvSpPr>
          <p:cNvPr id="5" name="4 - Ορθογώνιο"/>
          <p:cNvSpPr/>
          <p:nvPr/>
        </p:nvSpPr>
        <p:spPr>
          <a:xfrm>
            <a:off x="125760" y="1152128"/>
            <a:ext cx="8622704" cy="4185761"/>
          </a:xfrm>
          <a:prstGeom prst="rect">
            <a:avLst/>
          </a:prstGeom>
        </p:spPr>
        <p:txBody>
          <a:bodyPr wrap="square">
            <a:spAutoFit/>
          </a:bodyPr>
          <a:lstStyle/>
          <a:p>
            <a:pPr algn="just"/>
            <a:r>
              <a:rPr lang="el-GR" sz="1400" b="1" dirty="0">
                <a:solidFill>
                  <a:srgbClr val="0099FF"/>
                </a:solidFill>
                <a:latin typeface="Century Gothic" pitchFamily="34" charset="0"/>
              </a:rPr>
              <a:t>1. Η «Πλωτή» Πόλη των 15 Λεπτών (</a:t>
            </a:r>
            <a:r>
              <a:rPr lang="el-GR" sz="1400" b="1" dirty="0" err="1">
                <a:solidFill>
                  <a:srgbClr val="0099FF"/>
                </a:solidFill>
                <a:latin typeface="Century Gothic" pitchFamily="34" charset="0"/>
              </a:rPr>
              <a:t>Ferry</a:t>
            </a:r>
            <a:r>
              <a:rPr lang="el-GR" sz="1400" b="1" dirty="0">
                <a:solidFill>
                  <a:srgbClr val="0099FF"/>
                </a:solidFill>
                <a:latin typeface="Century Gothic" pitchFamily="34" charset="0"/>
              </a:rPr>
              <a:t>-</a:t>
            </a:r>
            <a:r>
              <a:rPr lang="el-GR" sz="1400" b="1" dirty="0" err="1">
                <a:solidFill>
                  <a:srgbClr val="0099FF"/>
                </a:solidFill>
                <a:latin typeface="Century Gothic" pitchFamily="34" charset="0"/>
              </a:rPr>
              <a:t>Based</a:t>
            </a:r>
            <a:r>
              <a:rPr lang="el-GR" sz="1400" b="1" dirty="0">
                <a:solidFill>
                  <a:srgbClr val="0099FF"/>
                </a:solidFill>
                <a:latin typeface="Century Gothic" pitchFamily="34" charset="0"/>
              </a:rPr>
              <a:t> </a:t>
            </a:r>
            <a:r>
              <a:rPr lang="el-GR" sz="1400" b="1" dirty="0" err="1">
                <a:solidFill>
                  <a:srgbClr val="0099FF"/>
                </a:solidFill>
                <a:latin typeface="Century Gothic" pitchFamily="34" charset="0"/>
              </a:rPr>
              <a:t>Connectivity</a:t>
            </a:r>
            <a:r>
              <a:rPr lang="el-GR" sz="1400" b="1" dirty="0">
                <a:solidFill>
                  <a:srgbClr val="0099FF"/>
                </a:solidFill>
                <a:latin typeface="Century Gothic" pitchFamily="34" charset="0"/>
              </a:rPr>
              <a:t>)</a:t>
            </a:r>
            <a:endParaRPr lang="el-GR" sz="1400" dirty="0">
              <a:solidFill>
                <a:srgbClr val="0099FF"/>
              </a:solidFill>
              <a:latin typeface="Century Gothic" pitchFamily="34" charset="0"/>
            </a:endParaRPr>
          </a:p>
          <a:p>
            <a:pPr algn="just"/>
            <a:r>
              <a:rPr lang="el-GR" sz="1400" dirty="0">
                <a:latin typeface="Century Gothic" pitchFamily="34" charset="0"/>
              </a:rPr>
              <a:t>Στην περίπτωση του δίπολου, η «εγγύτητα» δεν μετριέται μόνο με το περπάτημα, αλλά με το χρόνο που χρειάζεται κανείς για να διασχίσει τον κόλπο.</a:t>
            </a:r>
          </a:p>
          <a:p>
            <a:pPr algn="just"/>
            <a:r>
              <a:rPr lang="el-GR" sz="1400" b="1" dirty="0">
                <a:latin typeface="Century Gothic" pitchFamily="34" charset="0"/>
              </a:rPr>
              <a:t>Η Εφαρμογή:</a:t>
            </a:r>
            <a:r>
              <a:rPr lang="el-GR" sz="1400" dirty="0">
                <a:latin typeface="Century Gothic" pitchFamily="34" charset="0"/>
              </a:rPr>
              <a:t> Το </a:t>
            </a:r>
            <a:r>
              <a:rPr lang="el-GR" sz="1400" dirty="0" err="1">
                <a:latin typeface="Century Gothic" pitchFamily="34" charset="0"/>
              </a:rPr>
              <a:t>ferry</a:t>
            </a:r>
            <a:r>
              <a:rPr lang="el-GR" sz="1400" dirty="0">
                <a:latin typeface="Century Gothic" pitchFamily="34" charset="0"/>
              </a:rPr>
              <a:t> </a:t>
            </a:r>
            <a:r>
              <a:rPr lang="el-GR" sz="1400" dirty="0" err="1">
                <a:latin typeface="Century Gothic" pitchFamily="34" charset="0"/>
              </a:rPr>
              <a:t>boat</a:t>
            </a:r>
            <a:r>
              <a:rPr lang="el-GR" sz="1400" dirty="0">
                <a:latin typeface="Century Gothic" pitchFamily="34" charset="0"/>
              </a:rPr>
              <a:t> λειτουργεί ως </a:t>
            </a:r>
            <a:r>
              <a:rPr lang="el-GR" sz="1400" b="1" dirty="0">
                <a:latin typeface="Century Gothic" pitchFamily="34" charset="0"/>
              </a:rPr>
              <a:t>«κινητή γέφυρα»</a:t>
            </a:r>
            <a:r>
              <a:rPr lang="el-GR" sz="1400" dirty="0">
                <a:latin typeface="Century Gothic" pitchFamily="34" charset="0"/>
              </a:rPr>
              <a:t> ή πλωτό μέσο μαζικής μεταφοράς. Η τάση επιτάσσει την πλήρη ενσωμάτωση του </a:t>
            </a:r>
            <a:r>
              <a:rPr lang="el-GR" sz="1400" dirty="0" err="1">
                <a:latin typeface="Century Gothic" pitchFamily="34" charset="0"/>
              </a:rPr>
              <a:t>ferry</a:t>
            </a:r>
            <a:r>
              <a:rPr lang="el-GR" sz="1400" dirty="0">
                <a:latin typeface="Century Gothic" pitchFamily="34" charset="0"/>
              </a:rPr>
              <a:t> στο σύστημα αστικής κινητικότητας (π.χ. κοινό εισιτήριο, ψηφιακή ενημέρωση για την ακριβή θέση του πλοίου, ηλεκτροκίνητα πλοία).</a:t>
            </a:r>
          </a:p>
          <a:p>
            <a:pPr algn="just"/>
            <a:r>
              <a:rPr lang="el-GR" sz="1400" b="1" dirty="0">
                <a:latin typeface="Century Gothic" pitchFamily="34" charset="0"/>
              </a:rPr>
              <a:t>Αποτέλεσμα:</a:t>
            </a:r>
            <a:r>
              <a:rPr lang="el-GR" sz="1400" dirty="0">
                <a:latin typeface="Century Gothic" pitchFamily="34" charset="0"/>
              </a:rPr>
              <a:t> Ένας κάτοικος Ληξουρίου μπορεί να έχει πρόσβαση σε υπηρεσίες του Αργοστολίου (και αντίστροφα) σε χρόνο ανάλογο με μια μετακίνηση εντός μιας μεγάλης πόλης, ενισχύοντας την αίσθηση του ενιαίου αστικού ιστού.</a:t>
            </a:r>
          </a:p>
          <a:p>
            <a:pPr algn="just"/>
            <a:endParaRPr lang="el-GR" sz="1400" b="1" dirty="0">
              <a:latin typeface="Century Gothic" pitchFamily="34" charset="0"/>
            </a:endParaRPr>
          </a:p>
          <a:p>
            <a:pPr algn="just"/>
            <a:r>
              <a:rPr lang="el-GR" sz="1400" b="1" dirty="0">
                <a:solidFill>
                  <a:srgbClr val="0099FF"/>
                </a:solidFill>
                <a:latin typeface="Century Gothic" pitchFamily="34" charset="0"/>
              </a:rPr>
              <a:t>2. Συμπληρωματικότητα και Εξειδίκευση (</a:t>
            </a:r>
            <a:r>
              <a:rPr lang="el-GR" sz="1400" b="1" dirty="0" err="1">
                <a:solidFill>
                  <a:srgbClr val="0099FF"/>
                </a:solidFill>
                <a:latin typeface="Century Gothic" pitchFamily="34" charset="0"/>
              </a:rPr>
              <a:t>Functional</a:t>
            </a:r>
            <a:r>
              <a:rPr lang="el-GR" sz="1400" b="1" dirty="0">
                <a:solidFill>
                  <a:srgbClr val="0099FF"/>
                </a:solidFill>
                <a:latin typeface="Century Gothic" pitchFamily="34" charset="0"/>
              </a:rPr>
              <a:t> </a:t>
            </a:r>
            <a:r>
              <a:rPr lang="el-GR" sz="1400" b="1" dirty="0" err="1">
                <a:solidFill>
                  <a:srgbClr val="0099FF"/>
                </a:solidFill>
                <a:latin typeface="Century Gothic" pitchFamily="34" charset="0"/>
              </a:rPr>
              <a:t>Dipole</a:t>
            </a:r>
            <a:r>
              <a:rPr lang="el-GR" sz="1400" b="1" dirty="0">
                <a:solidFill>
                  <a:srgbClr val="0099FF"/>
                </a:solidFill>
                <a:latin typeface="Century Gothic" pitchFamily="34" charset="0"/>
              </a:rPr>
              <a:t>)</a:t>
            </a:r>
            <a:endParaRPr lang="el-GR" sz="1400" dirty="0">
              <a:solidFill>
                <a:srgbClr val="0099FF"/>
              </a:solidFill>
              <a:latin typeface="Century Gothic" pitchFamily="34" charset="0"/>
            </a:endParaRPr>
          </a:p>
          <a:p>
            <a:pPr algn="just"/>
            <a:r>
              <a:rPr lang="el-GR" sz="1400" dirty="0">
                <a:latin typeface="Century Gothic" pitchFamily="34" charset="0"/>
              </a:rPr>
              <a:t>Αντί οι δύο πόλεις να ανταγωνίζονται για τις ίδιες υποδομές, η θεωρία του δίπολου προτείνει την </a:t>
            </a:r>
            <a:r>
              <a:rPr lang="el-GR" sz="1400" b="1" dirty="0">
                <a:latin typeface="Century Gothic" pitchFamily="34" charset="0"/>
              </a:rPr>
              <a:t>εξειδίκευση</a:t>
            </a:r>
            <a:r>
              <a:rPr lang="en-US" sz="1400" b="1" dirty="0">
                <a:latin typeface="Century Gothic" pitchFamily="34" charset="0"/>
              </a:rPr>
              <a:t> </a:t>
            </a:r>
            <a:r>
              <a:rPr lang="el-GR" sz="1400" b="1" dirty="0">
                <a:latin typeface="Century Gothic" pitchFamily="34" charset="0"/>
              </a:rPr>
              <a:t>τους σε τομείς όπως:</a:t>
            </a:r>
            <a:endParaRPr lang="el-GR" sz="1400" dirty="0">
              <a:latin typeface="Century Gothic" pitchFamily="34" charset="0"/>
            </a:endParaRPr>
          </a:p>
          <a:p>
            <a:pPr algn="just"/>
            <a:r>
              <a:rPr lang="el-GR" sz="1400" dirty="0">
                <a:latin typeface="Century Gothic" pitchFamily="34" charset="0"/>
              </a:rPr>
              <a:t>Διοικητικό, εμπορικό και τουριστικό κέντρο με έμφαση στις υπηρεσίες και τον πολιτισμό, κέντρο εκπαίδευσης, </a:t>
            </a:r>
            <a:r>
              <a:rPr lang="el-GR" sz="1400" dirty="0" err="1">
                <a:latin typeface="Century Gothic" pitchFamily="34" charset="0"/>
              </a:rPr>
              <a:t>αγροδιατροφικής</a:t>
            </a:r>
            <a:r>
              <a:rPr lang="el-GR" sz="1400" dirty="0">
                <a:latin typeface="Century Gothic" pitchFamily="34" charset="0"/>
              </a:rPr>
              <a:t> καινοτομίας και εναλλακτικού τουρισμού.</a:t>
            </a:r>
          </a:p>
          <a:p>
            <a:pPr algn="just"/>
            <a:r>
              <a:rPr lang="el-GR" sz="1400" b="1" dirty="0">
                <a:latin typeface="Century Gothic" pitchFamily="34" charset="0"/>
              </a:rPr>
              <a:t>Συνέργεια:</a:t>
            </a:r>
            <a:r>
              <a:rPr lang="el-GR" sz="1400" dirty="0">
                <a:latin typeface="Century Gothic" pitchFamily="34" charset="0"/>
              </a:rPr>
              <a:t> Η ανάπτυξη ενός «ψηφιακού διδύμου» (</a:t>
            </a:r>
            <a:r>
              <a:rPr lang="el-GR" sz="1400" dirty="0" err="1">
                <a:latin typeface="Century Gothic" pitchFamily="34" charset="0"/>
              </a:rPr>
              <a:t>Digital</a:t>
            </a:r>
            <a:r>
              <a:rPr lang="el-GR" sz="1400" dirty="0">
                <a:latin typeface="Century Gothic" pitchFamily="34" charset="0"/>
              </a:rPr>
              <a:t> </a:t>
            </a:r>
            <a:r>
              <a:rPr lang="el-GR" sz="1400" dirty="0" err="1">
                <a:latin typeface="Century Gothic" pitchFamily="34" charset="0"/>
              </a:rPr>
              <a:t>Twin</a:t>
            </a:r>
            <a:r>
              <a:rPr lang="el-GR" sz="1400" dirty="0">
                <a:latin typeface="Century Gothic" pitchFamily="34" charset="0"/>
              </a:rPr>
              <a:t>) που θα παρακολουθεί τις ανάγκες και των δύο πόλεων ταυτόχρονα, επιτρέποντας στον πολίτη να νιώθει ότι ζει σε μια ευρύτερη «μητροπολιτική» περιοχή με διπλάσιες επιλογές.</a:t>
            </a:r>
          </a:p>
          <a:p>
            <a:endParaRPr lang="el-GR" sz="1400" b="1" dirty="0">
              <a:latin typeface="Century Gothic"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115212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ΣΤΡΑΤΗΓΙΚΗ  </a:t>
            </a:r>
            <a:r>
              <a:rPr kumimoji="0" lang="el-GR" sz="1800" b="1" i="0" u="none" strike="noStrike" kern="1200" cap="none" spc="0" normalizeH="0" baseline="0" noProof="0" dirty="0">
                <a:ln>
                  <a:noFill/>
                </a:ln>
                <a:solidFill>
                  <a:srgbClr val="0070C0"/>
                </a:solidFill>
                <a:effectLst/>
                <a:uLnTx/>
                <a:uFillTx/>
                <a:latin typeface="Century Gothic" pitchFamily="34" charset="0"/>
                <a:ea typeface="+mj-ea"/>
                <a:cs typeface="+mj-cs"/>
              </a:rPr>
              <a:t>ΒΙΩΣΙΜΗΣ ΑΣΤΙΚΗΣ  </a:t>
            </a: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ΑΝΑΠΤΥΞΗΣ (</a:t>
            </a:r>
            <a:r>
              <a:rPr kumimoji="0" lang="el-GR" sz="1800" b="1" i="0" u="none" strike="noStrike" kern="1200" cap="none" spc="0" normalizeH="0" baseline="0" noProof="0" dirty="0" err="1">
                <a:ln>
                  <a:noFill/>
                </a:ln>
                <a:solidFill>
                  <a:srgbClr val="002060"/>
                </a:solidFill>
                <a:effectLst/>
                <a:uLnTx/>
                <a:uFillTx/>
                <a:latin typeface="Century Gothic" pitchFamily="34" charset="0"/>
                <a:ea typeface="+mj-ea"/>
                <a:cs typeface="+mj-cs"/>
              </a:rPr>
              <a:t>ΣΒΑΑ</a:t>
            </a:r>
            <a: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t>) </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rgbClr val="0070C0"/>
                </a:solidFill>
                <a:effectLst/>
                <a:uLnTx/>
                <a:uFillTx/>
                <a:latin typeface="Century Gothic" pitchFamily="34" charset="0"/>
                <a:ea typeface="+mj-ea"/>
                <a:cs typeface="+mj-cs"/>
              </a:rPr>
              <a:t>2021 - 2027</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r>
              <a:rPr kumimoji="0" lang="el-GR" sz="1800" b="0" i="0" u="none" strike="noStrike" kern="1200" cap="none" spc="0" normalizeH="0" baseline="0" noProof="0" dirty="0">
                <a:ln>
                  <a:noFill/>
                </a:ln>
                <a:solidFill>
                  <a:srgbClr val="002060"/>
                </a:solidFill>
                <a:effectLst/>
                <a:uLnTx/>
                <a:uFillTx/>
                <a:latin typeface="Century Gothic" pitchFamily="34" charset="0"/>
                <a:ea typeface="+mj-ea"/>
                <a:cs typeface="+mj-cs"/>
              </a:rPr>
              <a:t>του ενιαίου λειτουργικού αστικού πόλου </a:t>
            </a:r>
            <a:r>
              <a:rPr kumimoji="0" lang="el-GR" sz="1800" b="1" i="0" u="none" strike="noStrike" kern="1200" cap="none" spc="0" normalizeH="0" baseline="0" noProof="0" dirty="0">
                <a:ln>
                  <a:noFill/>
                </a:ln>
                <a:solidFill>
                  <a:srgbClr val="0070C0"/>
                </a:solidFill>
                <a:effectLst/>
                <a:uLnTx/>
                <a:uFillTx/>
                <a:latin typeface="Century Gothic" pitchFamily="34" charset="0"/>
                <a:ea typeface="+mj-ea"/>
                <a:cs typeface="+mj-cs"/>
              </a:rPr>
              <a:t>Αργοστολίου-Ληξουρίου </a:t>
            </a:r>
            <a:br>
              <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rPr>
            </a:br>
            <a:endParaRPr kumimoji="0" lang="el-GR" sz="1800" b="1" i="0" u="none" strike="noStrike" kern="1200" cap="none" spc="0" normalizeH="0" baseline="0" noProof="0" dirty="0">
              <a:ln>
                <a:noFill/>
              </a:ln>
              <a:solidFill>
                <a:srgbClr val="002060"/>
              </a:solidFill>
              <a:effectLst/>
              <a:uLnTx/>
              <a:uFillTx/>
              <a:latin typeface="Century Gothic" pitchFamily="34" charset="0"/>
              <a:ea typeface="+mj-ea"/>
              <a:cs typeface="+mj-cs"/>
            </a:endParaRPr>
          </a:p>
        </p:txBody>
      </p:sp>
      <p:sp>
        <p:nvSpPr>
          <p:cNvPr id="5" name="4 - Ορθογώνιο"/>
          <p:cNvSpPr/>
          <p:nvPr/>
        </p:nvSpPr>
        <p:spPr>
          <a:xfrm>
            <a:off x="89756" y="980728"/>
            <a:ext cx="8730716" cy="5601533"/>
          </a:xfrm>
          <a:prstGeom prst="rect">
            <a:avLst/>
          </a:prstGeom>
        </p:spPr>
        <p:txBody>
          <a:bodyPr wrap="square">
            <a:spAutoFit/>
          </a:bodyPr>
          <a:lstStyle/>
          <a:p>
            <a:r>
              <a:rPr lang="el-GR" sz="1400" b="1" dirty="0">
                <a:solidFill>
                  <a:srgbClr val="0099FF"/>
                </a:solidFill>
                <a:latin typeface="Century Gothic" pitchFamily="34" charset="0"/>
              </a:rPr>
              <a:t>3. Ανθεκτικότητα και Μπλε-Πράσινες Υποδομές</a:t>
            </a:r>
            <a:endParaRPr lang="el-GR" sz="1400" dirty="0">
              <a:solidFill>
                <a:srgbClr val="0099FF"/>
              </a:solidFill>
              <a:latin typeface="Century Gothic" pitchFamily="34" charset="0"/>
            </a:endParaRPr>
          </a:p>
          <a:p>
            <a:pPr algn="just"/>
            <a:r>
              <a:rPr lang="el-GR" sz="1400" dirty="0">
                <a:latin typeface="Century Gothic" pitchFamily="34" charset="0"/>
              </a:rPr>
              <a:t>Και οι δύο πόλεις μοιράζονται ένα κοινό οικοσύστημα (τον κόλπο του Αργοστολίου).</a:t>
            </a:r>
          </a:p>
          <a:p>
            <a:pPr algn="just"/>
            <a:r>
              <a:rPr lang="el-GR" sz="1400" b="1" dirty="0">
                <a:latin typeface="Century Gothic" pitchFamily="34" charset="0"/>
              </a:rPr>
              <a:t>Ανάπλαση Παραλιακών Μετώπων:</a:t>
            </a:r>
            <a:r>
              <a:rPr lang="el-GR" sz="1400" dirty="0">
                <a:latin typeface="Century Gothic" pitchFamily="34" charset="0"/>
              </a:rPr>
              <a:t> Η εφαρμογή </a:t>
            </a:r>
            <a:r>
              <a:rPr lang="el-GR" sz="1400" dirty="0" err="1">
                <a:latin typeface="Century Gothic" pitchFamily="34" charset="0"/>
              </a:rPr>
              <a:t>Nature</a:t>
            </a:r>
            <a:r>
              <a:rPr lang="el-GR" sz="1400" dirty="0">
                <a:latin typeface="Century Gothic" pitchFamily="34" charset="0"/>
              </a:rPr>
              <a:t>-</a:t>
            </a:r>
            <a:r>
              <a:rPr lang="el-GR" sz="1400" dirty="0" err="1">
                <a:latin typeface="Century Gothic" pitchFamily="34" charset="0"/>
              </a:rPr>
              <a:t>Based</a:t>
            </a:r>
            <a:r>
              <a:rPr lang="el-GR" sz="1400" dirty="0">
                <a:latin typeface="Century Gothic" pitchFamily="34" charset="0"/>
              </a:rPr>
              <a:t> </a:t>
            </a:r>
            <a:r>
              <a:rPr lang="el-GR" sz="1400" dirty="0" err="1">
                <a:latin typeface="Century Gothic" pitchFamily="34" charset="0"/>
              </a:rPr>
              <a:t>Solutions</a:t>
            </a:r>
            <a:r>
              <a:rPr lang="el-GR" sz="1400" dirty="0">
                <a:latin typeface="Century Gothic" pitchFamily="34" charset="0"/>
              </a:rPr>
              <a:t> (</a:t>
            </a:r>
            <a:r>
              <a:rPr lang="el-GR" sz="1400" dirty="0" err="1">
                <a:latin typeface="Century Gothic" pitchFamily="34" charset="0"/>
              </a:rPr>
              <a:t>NBS</a:t>
            </a:r>
            <a:r>
              <a:rPr lang="el-GR" sz="1400" dirty="0">
                <a:latin typeface="Century Gothic" pitchFamily="34" charset="0"/>
              </a:rPr>
              <a:t>) στα παραλιακά μέτωπα και των δύο πόλεων (π.χ. διαπερατά υλικά στις προβλήτες, αστικά δάση στις εισόδους των πόλεων) λειτουργεί ως ενιαία περιβαλλοντική ασπίδα.</a:t>
            </a:r>
          </a:p>
          <a:p>
            <a:pPr algn="just"/>
            <a:r>
              <a:rPr lang="el-GR" sz="1400" b="1" dirty="0" err="1">
                <a:latin typeface="Century Gothic" pitchFamily="34" charset="0"/>
              </a:rPr>
              <a:t>Αντι</a:t>
            </a:r>
            <a:r>
              <a:rPr lang="el-GR" sz="1400" b="1" dirty="0">
                <a:latin typeface="Century Gothic" pitchFamily="34" charset="0"/>
              </a:rPr>
              <a:t>-σεισμική Ανθεκτικότητα:</a:t>
            </a:r>
            <a:r>
              <a:rPr lang="el-GR" sz="1400" dirty="0">
                <a:latin typeface="Century Gothic" pitchFamily="34" charset="0"/>
              </a:rPr>
              <a:t> Η θεωρία της «</a:t>
            </a:r>
            <a:r>
              <a:rPr lang="el-GR" sz="1400" dirty="0" err="1">
                <a:latin typeface="Century Gothic" pitchFamily="34" charset="0"/>
              </a:rPr>
              <a:t>αντι</a:t>
            </a:r>
            <a:r>
              <a:rPr lang="el-GR" sz="1400" dirty="0">
                <a:latin typeface="Century Gothic" pitchFamily="34" charset="0"/>
              </a:rPr>
              <a:t>-</a:t>
            </a:r>
            <a:r>
              <a:rPr lang="el-GR" sz="1400" dirty="0" err="1">
                <a:latin typeface="Century Gothic" pitchFamily="34" charset="0"/>
              </a:rPr>
              <a:t>θραυστότητας</a:t>
            </a:r>
            <a:r>
              <a:rPr lang="el-GR" sz="1400" dirty="0">
                <a:latin typeface="Century Gothic" pitchFamily="34" charset="0"/>
              </a:rPr>
              <a:t>» εδώ είναι κρίσιμη. Οι υποδομές (λιμάνια, δίκτυα) σχεδιάζονται έτσι ώστε, αν η μία πόλη υποστεί πλήγμα, η άλλη να μπορεί να λειτουργήσει άμεσα ως υποστηρικτικός κόμβος (</a:t>
            </a:r>
            <a:r>
              <a:rPr lang="el-GR" sz="1400" dirty="0" err="1">
                <a:latin typeface="Century Gothic" pitchFamily="34" charset="0"/>
              </a:rPr>
              <a:t>redundancy</a:t>
            </a:r>
            <a:r>
              <a:rPr lang="el-GR" sz="1400" dirty="0">
                <a:latin typeface="Century Gothic" pitchFamily="34" charset="0"/>
              </a:rPr>
              <a:t>).</a:t>
            </a:r>
          </a:p>
          <a:p>
            <a:pPr algn="just"/>
            <a:endParaRPr lang="el-GR" sz="1400" b="1" dirty="0">
              <a:latin typeface="Century Gothic" pitchFamily="34" charset="0"/>
            </a:endParaRPr>
          </a:p>
          <a:p>
            <a:pPr algn="just"/>
            <a:r>
              <a:rPr lang="el-GR" sz="1400" b="1" dirty="0">
                <a:solidFill>
                  <a:srgbClr val="0099FF"/>
                </a:solidFill>
                <a:latin typeface="Century Gothic" pitchFamily="34" charset="0"/>
              </a:rPr>
              <a:t>4. Βιώσιμη Κινητικότητα &amp; </a:t>
            </a:r>
            <a:r>
              <a:rPr lang="el-GR" sz="1400" b="1" dirty="0" err="1">
                <a:solidFill>
                  <a:srgbClr val="0099FF"/>
                </a:solidFill>
                <a:latin typeface="Century Gothic" pitchFamily="34" charset="0"/>
              </a:rPr>
              <a:t>Μικροκινητικότητα</a:t>
            </a:r>
            <a:endParaRPr lang="el-GR" sz="1400" dirty="0">
              <a:solidFill>
                <a:srgbClr val="0099FF"/>
              </a:solidFill>
              <a:latin typeface="Century Gothic" pitchFamily="34" charset="0"/>
            </a:endParaRPr>
          </a:p>
          <a:p>
            <a:pPr algn="just"/>
            <a:r>
              <a:rPr lang="el-GR" sz="1400" b="1" dirty="0">
                <a:latin typeface="Century Gothic" pitchFamily="34" charset="0"/>
              </a:rPr>
              <a:t>Δίκτυα Ποδηλατοδρόμων:</a:t>
            </a:r>
            <a:r>
              <a:rPr lang="el-GR" sz="1400" dirty="0">
                <a:latin typeface="Century Gothic" pitchFamily="34" charset="0"/>
              </a:rPr>
              <a:t> Δημιουργία δικτύων που καταλήγουν στις προβλήτες των </a:t>
            </a:r>
            <a:r>
              <a:rPr lang="el-GR" sz="1400" dirty="0" err="1">
                <a:latin typeface="Century Gothic" pitchFamily="34" charset="0"/>
              </a:rPr>
              <a:t>ferry</a:t>
            </a:r>
            <a:r>
              <a:rPr lang="el-GR" sz="1400" dirty="0">
                <a:latin typeface="Century Gothic" pitchFamily="34" charset="0"/>
              </a:rPr>
              <a:t>. Ένας πολίτης παίρνει το κοινόχρηστο ηλεκτρικό ποδήλατο από το κέντρο του Αργοστολίου, μπαίνει στο πλοίο και συνεχίζει τη διαδρομή του στο Ληξούρι με το ίδιο μέσο.</a:t>
            </a:r>
          </a:p>
          <a:p>
            <a:pPr algn="just"/>
            <a:r>
              <a:rPr lang="el-GR" sz="1400" b="1" dirty="0">
                <a:latin typeface="Century Gothic" pitchFamily="34" charset="0"/>
              </a:rPr>
              <a:t>Ζώνες Ήπιας Κυκλοφορίας:</a:t>
            </a:r>
            <a:r>
              <a:rPr lang="el-GR" sz="1400" dirty="0">
                <a:latin typeface="Century Gothic" pitchFamily="34" charset="0"/>
              </a:rPr>
              <a:t> Επέκταση των πεζοδρομήσεων και στις δύο πόλεις με κοινή αισθητική ταυτότητα (</a:t>
            </a:r>
            <a:r>
              <a:rPr lang="el-GR" sz="1400" dirty="0" err="1">
                <a:latin typeface="Century Gothic" pitchFamily="34" charset="0"/>
              </a:rPr>
              <a:t>brand</a:t>
            </a:r>
            <a:r>
              <a:rPr lang="el-GR" sz="1400" dirty="0">
                <a:latin typeface="Century Gothic" pitchFamily="34" charset="0"/>
              </a:rPr>
              <a:t> </a:t>
            </a:r>
            <a:r>
              <a:rPr lang="el-GR" sz="1400" dirty="0" err="1">
                <a:latin typeface="Century Gothic" pitchFamily="34" charset="0"/>
              </a:rPr>
              <a:t>identity</a:t>
            </a:r>
            <a:r>
              <a:rPr lang="el-GR" sz="1400" dirty="0">
                <a:latin typeface="Century Gothic" pitchFamily="34" charset="0"/>
              </a:rPr>
              <a:t>), ώστε το δίπολο να αναγνωρίζεται ως ένας ενιαίος προορισμός.</a:t>
            </a:r>
          </a:p>
          <a:p>
            <a:pPr algn="just"/>
            <a:endParaRPr lang="el-GR" sz="1400" b="1" dirty="0">
              <a:latin typeface="Century Gothic" pitchFamily="34" charset="0"/>
            </a:endParaRPr>
          </a:p>
          <a:p>
            <a:pPr algn="just"/>
            <a:r>
              <a:rPr lang="el-GR" sz="1400" b="1" dirty="0">
                <a:solidFill>
                  <a:srgbClr val="0099FF"/>
                </a:solidFill>
                <a:latin typeface="Century Gothic" pitchFamily="34" charset="0"/>
              </a:rPr>
              <a:t>5. Συμμετοχική Διακυβέρνηση</a:t>
            </a:r>
            <a:endParaRPr lang="el-GR" sz="1400" dirty="0">
              <a:solidFill>
                <a:srgbClr val="0099FF"/>
              </a:solidFill>
              <a:latin typeface="Century Gothic" pitchFamily="34" charset="0"/>
            </a:endParaRPr>
          </a:p>
          <a:p>
            <a:pPr algn="just"/>
            <a:r>
              <a:rPr lang="el-GR" sz="1400" dirty="0">
                <a:latin typeface="Century Gothic" pitchFamily="34" charset="0"/>
              </a:rPr>
              <a:t>Η δράση ως δίπολο απαιτεί </a:t>
            </a:r>
            <a:r>
              <a:rPr lang="el-GR" sz="1400" b="1" dirty="0">
                <a:latin typeface="Century Gothic" pitchFamily="34" charset="0"/>
              </a:rPr>
              <a:t>κοινά όργανα λήψης αποφάσεων</a:t>
            </a:r>
            <a:r>
              <a:rPr lang="el-GR" sz="1400" dirty="0">
                <a:latin typeface="Century Gothic" pitchFamily="34" charset="0"/>
              </a:rPr>
              <a:t> για θέματα που αφορούν τον ενιαίο πόλο (π.χ. κοινό Γραφείο Τουρισμού, κοινή διαχείριση απορριμμάτων/κυκλικής οικονομίας). Η συμμετοχή των πολιτών και των δύο δήμων στις διαβουλεύσεις της </a:t>
            </a:r>
            <a:r>
              <a:rPr lang="el-GR" sz="1400" dirty="0" err="1">
                <a:latin typeface="Century Gothic" pitchFamily="34" charset="0"/>
              </a:rPr>
              <a:t>ΣΒΑΑ</a:t>
            </a:r>
            <a:r>
              <a:rPr lang="el-GR" sz="1400" dirty="0">
                <a:latin typeface="Century Gothic" pitchFamily="34" charset="0"/>
              </a:rPr>
              <a:t> είναι το πρώτο πρακτικό βήμα αυτής της θεωρίας.</a:t>
            </a:r>
          </a:p>
          <a:p>
            <a:pPr algn="just"/>
            <a:endParaRPr lang="el-GR" sz="1400" dirty="0">
              <a:latin typeface="Century Gothic" pitchFamily="34" charset="0"/>
            </a:endParaRPr>
          </a:p>
          <a:p>
            <a:pPr algn="just"/>
            <a:r>
              <a:rPr lang="el-GR" b="1" dirty="0">
                <a:solidFill>
                  <a:srgbClr val="002060"/>
                </a:solidFill>
                <a:latin typeface="Century Gothic" pitchFamily="34" charset="0"/>
                <a:ea typeface="+mj-ea"/>
                <a:cs typeface="+mj-cs"/>
              </a:rPr>
              <a:t>Συνοψίζοντας: </a:t>
            </a:r>
            <a:r>
              <a:rPr lang="el-GR" sz="1400" dirty="0">
                <a:latin typeface="Century Gothic" pitchFamily="34" charset="0"/>
              </a:rPr>
              <a:t>Το Αργοστόλι και το Ληξούρι δεν πρέπει να αντιμετωπίζονται ως δύο απομονωμένα λιμάνια, αλλά ως </a:t>
            </a:r>
            <a:r>
              <a:rPr lang="el-GR" b="1" dirty="0">
                <a:solidFill>
                  <a:srgbClr val="0070C0"/>
                </a:solidFill>
                <a:latin typeface="Century Gothic" pitchFamily="34" charset="0"/>
                <a:ea typeface="+mj-ea"/>
                <a:cs typeface="+mj-cs"/>
              </a:rPr>
              <a:t>δύο «γειτονιές» της ίδιας θαλάσσιας πόλης. </a:t>
            </a:r>
            <a:r>
              <a:rPr lang="el-GR" sz="1400" dirty="0">
                <a:latin typeface="Century Gothic" pitchFamily="34" charset="0"/>
              </a:rPr>
              <a:t>Η θάλασσα δεν είναι το σύνορο που τις χωρίζει, αλλά η «λεωφόρος» που τις ενώνει.</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1152128"/>
          </a:xfrm>
        </p:spPr>
        <p:txBody>
          <a:bodyPr>
            <a:normAutofit fontScale="90000"/>
          </a:bodyPr>
          <a:lstStyle/>
          <a:p>
            <a:r>
              <a:rPr lang="el-GR" sz="1800" b="1" dirty="0">
                <a:solidFill>
                  <a:srgbClr val="002060"/>
                </a:solidFill>
                <a:latin typeface="Century Gothic" pitchFamily="34" charset="0"/>
              </a:rPr>
              <a:t>ΣΤΡΑΤΗΓΙΚΗ  </a:t>
            </a:r>
            <a:r>
              <a:rPr lang="el-GR" sz="1800" b="1" dirty="0">
                <a:solidFill>
                  <a:srgbClr val="0070C0"/>
                </a:solidFill>
                <a:latin typeface="Century Gothic" pitchFamily="34" charset="0"/>
              </a:rPr>
              <a:t>ΒΙΩΣΙΜΗΣ ΑΣΤΙΚΗΣ  </a:t>
            </a:r>
            <a:r>
              <a:rPr lang="el-GR" sz="1800" b="1" dirty="0">
                <a:solidFill>
                  <a:srgbClr val="002060"/>
                </a:solidFill>
                <a:latin typeface="Century Gothic" pitchFamily="34" charset="0"/>
              </a:rPr>
              <a:t>ΑΝΑΠΤΥΞΗΣ (ΣΒΑΑ) </a:t>
            </a:r>
            <a:br>
              <a:rPr lang="el-GR" sz="1800" b="1" dirty="0">
                <a:solidFill>
                  <a:srgbClr val="002060"/>
                </a:solidFill>
                <a:latin typeface="Century Gothic" pitchFamily="34" charset="0"/>
              </a:rPr>
            </a:br>
            <a:r>
              <a:rPr lang="el-GR" sz="1800" dirty="0">
                <a:solidFill>
                  <a:srgbClr val="0070C0"/>
                </a:solidFill>
                <a:latin typeface="Century Gothic" pitchFamily="34" charset="0"/>
              </a:rPr>
              <a:t>2021 - 2027</a:t>
            </a:r>
            <a:br>
              <a:rPr lang="el-GR" sz="1800" b="1" dirty="0">
                <a:solidFill>
                  <a:srgbClr val="002060"/>
                </a:solidFill>
                <a:latin typeface="Century Gothic" pitchFamily="34" charset="0"/>
              </a:rPr>
            </a:br>
            <a:r>
              <a:rPr lang="el-GR" sz="1800" dirty="0">
                <a:solidFill>
                  <a:srgbClr val="002060"/>
                </a:solidFill>
                <a:latin typeface="Century Gothic" pitchFamily="34" charset="0"/>
              </a:rPr>
              <a:t>του ενιαίου λειτουργικού αστικού πόλου </a:t>
            </a:r>
            <a:r>
              <a:rPr lang="el-GR" sz="1800" b="1" dirty="0">
                <a:solidFill>
                  <a:srgbClr val="0070C0"/>
                </a:solidFill>
                <a:latin typeface="Century Gothic" pitchFamily="34" charset="0"/>
              </a:rPr>
              <a:t>Αργοστολίου-Ληξουρίου </a:t>
            </a:r>
            <a:br>
              <a:rPr lang="el-GR" sz="1800" b="1" dirty="0">
                <a:solidFill>
                  <a:srgbClr val="002060"/>
                </a:solidFill>
                <a:latin typeface="Century Gothic" pitchFamily="34" charset="0"/>
              </a:rPr>
            </a:br>
            <a:endParaRPr lang="el-GR" sz="1800" b="1" dirty="0">
              <a:solidFill>
                <a:srgbClr val="002060"/>
              </a:solidFill>
              <a:latin typeface="Century Gothic" pitchFamily="34" charset="0"/>
            </a:endParaRPr>
          </a:p>
        </p:txBody>
      </p:sp>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8" name="7 - Ορθογώνιο"/>
          <p:cNvSpPr/>
          <p:nvPr/>
        </p:nvSpPr>
        <p:spPr>
          <a:xfrm>
            <a:off x="539552" y="980728"/>
            <a:ext cx="2004075" cy="369332"/>
          </a:xfrm>
          <a:prstGeom prst="rect">
            <a:avLst/>
          </a:prstGeom>
        </p:spPr>
        <p:txBody>
          <a:bodyPr wrap="none">
            <a:spAutoFit/>
          </a:bodyPr>
          <a:lstStyle/>
          <a:p>
            <a:pPr lvl="0" fontAlgn="base">
              <a:spcBef>
                <a:spcPct val="0"/>
              </a:spcBef>
              <a:spcAft>
                <a:spcPct val="0"/>
              </a:spcAft>
            </a:pPr>
            <a:r>
              <a:rPr lang="el-GR" b="1" dirty="0">
                <a:solidFill>
                  <a:srgbClr val="318AA3"/>
                </a:solidFill>
                <a:latin typeface="Century Gothic" pitchFamily="34" charset="0"/>
                <a:cs typeface="Arial" pitchFamily="34" charset="0"/>
              </a:rPr>
              <a:t>Επόμενα Βήματα</a:t>
            </a:r>
            <a:endParaRPr lang="el-GR" dirty="0">
              <a:solidFill>
                <a:srgbClr val="318AA3"/>
              </a:solidFill>
              <a:latin typeface="Century Gothic" pitchFamily="34" charset="0"/>
              <a:cs typeface="Arial" pitchFamily="34" charset="0"/>
            </a:endParaRPr>
          </a:p>
        </p:txBody>
      </p:sp>
      <p:sp>
        <p:nvSpPr>
          <p:cNvPr id="10" name="9 - Ορθογώνιο"/>
          <p:cNvSpPr/>
          <p:nvPr/>
        </p:nvSpPr>
        <p:spPr>
          <a:xfrm>
            <a:off x="467544" y="1268760"/>
            <a:ext cx="3427541" cy="307777"/>
          </a:xfrm>
          <a:prstGeom prst="rect">
            <a:avLst/>
          </a:prstGeom>
        </p:spPr>
        <p:txBody>
          <a:bodyPr wrap="none">
            <a:spAutoFit/>
          </a:bodyPr>
          <a:lstStyle/>
          <a:p>
            <a:pPr lvl="0" fontAlgn="base">
              <a:spcBef>
                <a:spcPct val="0"/>
              </a:spcBef>
              <a:spcAft>
                <a:spcPct val="0"/>
              </a:spcAft>
            </a:pPr>
            <a:r>
              <a:rPr lang="el-GR" sz="1400" b="1" i="1" dirty="0">
                <a:solidFill>
                  <a:schemeClr val="bg1">
                    <a:lumMod val="50000"/>
                  </a:schemeClr>
                </a:solidFill>
                <a:latin typeface="Century Gothic" pitchFamily="34" charset="0"/>
                <a:cs typeface="Arial" pitchFamily="34" charset="0"/>
              </a:rPr>
              <a:t>Από τη διαβούλευση στην υλοποίηση</a:t>
            </a:r>
            <a:endParaRPr lang="el-GR" sz="1400" i="1" dirty="0">
              <a:solidFill>
                <a:schemeClr val="bg1">
                  <a:lumMod val="50000"/>
                </a:schemeClr>
              </a:solidFill>
              <a:latin typeface="Century Gothic" pitchFamily="34" charset="0"/>
              <a:cs typeface="Arial" pitchFamily="34" charset="0"/>
            </a:endParaRPr>
          </a:p>
        </p:txBody>
      </p:sp>
      <p:graphicFrame>
        <p:nvGraphicFramePr>
          <p:cNvPr id="14" name="13 - Διάγραμμα"/>
          <p:cNvGraphicFramePr/>
          <p:nvPr/>
        </p:nvGraphicFramePr>
        <p:xfrm>
          <a:off x="323528" y="1268760"/>
          <a:ext cx="8496944" cy="321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14 - Πίνακας"/>
          <p:cNvGraphicFramePr>
            <a:graphicFrameLocks noGrp="1"/>
          </p:cNvGraphicFramePr>
          <p:nvPr/>
        </p:nvGraphicFramePr>
        <p:xfrm>
          <a:off x="1475656" y="4149080"/>
          <a:ext cx="6503359" cy="2062269"/>
        </p:xfrm>
        <a:graphic>
          <a:graphicData uri="http://schemas.openxmlformats.org/drawingml/2006/table">
            <a:tbl>
              <a:tblPr firstRow="1" bandRow="1">
                <a:tableStyleId>{5C22544A-7EE6-4342-B048-85BDC9FD1C3A}</a:tableStyleId>
              </a:tblPr>
              <a:tblGrid>
                <a:gridCol w="467548">
                  <a:extLst>
                    <a:ext uri="{9D8B030D-6E8A-4147-A177-3AD203B41FA5}">
                      <a16:colId xmlns:a16="http://schemas.microsoft.com/office/drawing/2014/main" val="20000"/>
                    </a:ext>
                  </a:extLst>
                </a:gridCol>
                <a:gridCol w="2004196">
                  <a:extLst>
                    <a:ext uri="{9D8B030D-6E8A-4147-A177-3AD203B41FA5}">
                      <a16:colId xmlns:a16="http://schemas.microsoft.com/office/drawing/2014/main" val="20001"/>
                    </a:ext>
                  </a:extLst>
                </a:gridCol>
                <a:gridCol w="414655">
                  <a:extLst>
                    <a:ext uri="{9D8B030D-6E8A-4147-A177-3AD203B41FA5}">
                      <a16:colId xmlns:a16="http://schemas.microsoft.com/office/drawing/2014/main" val="20002"/>
                    </a:ext>
                  </a:extLst>
                </a:gridCol>
                <a:gridCol w="414655">
                  <a:extLst>
                    <a:ext uri="{9D8B030D-6E8A-4147-A177-3AD203B41FA5}">
                      <a16:colId xmlns:a16="http://schemas.microsoft.com/office/drawing/2014/main" val="20003"/>
                    </a:ext>
                  </a:extLst>
                </a:gridCol>
                <a:gridCol w="414655">
                  <a:extLst>
                    <a:ext uri="{9D8B030D-6E8A-4147-A177-3AD203B41FA5}">
                      <a16:colId xmlns:a16="http://schemas.microsoft.com/office/drawing/2014/main" val="20004"/>
                    </a:ext>
                  </a:extLst>
                </a:gridCol>
                <a:gridCol w="557530">
                  <a:extLst>
                    <a:ext uri="{9D8B030D-6E8A-4147-A177-3AD203B41FA5}">
                      <a16:colId xmlns:a16="http://schemas.microsoft.com/office/drawing/2014/main" val="20005"/>
                    </a:ext>
                  </a:extLst>
                </a:gridCol>
                <a:gridCol w="557530">
                  <a:extLst>
                    <a:ext uri="{9D8B030D-6E8A-4147-A177-3AD203B41FA5}">
                      <a16:colId xmlns:a16="http://schemas.microsoft.com/office/drawing/2014/main" val="20006"/>
                    </a:ext>
                  </a:extLst>
                </a:gridCol>
                <a:gridCol w="557530">
                  <a:extLst>
                    <a:ext uri="{9D8B030D-6E8A-4147-A177-3AD203B41FA5}">
                      <a16:colId xmlns:a16="http://schemas.microsoft.com/office/drawing/2014/main" val="20007"/>
                    </a:ext>
                  </a:extLst>
                </a:gridCol>
                <a:gridCol w="557530">
                  <a:extLst>
                    <a:ext uri="{9D8B030D-6E8A-4147-A177-3AD203B41FA5}">
                      <a16:colId xmlns:a16="http://schemas.microsoft.com/office/drawing/2014/main" val="20008"/>
                    </a:ext>
                  </a:extLst>
                </a:gridCol>
                <a:gridCol w="557530">
                  <a:extLst>
                    <a:ext uri="{9D8B030D-6E8A-4147-A177-3AD203B41FA5}">
                      <a16:colId xmlns:a16="http://schemas.microsoft.com/office/drawing/2014/main" val="20009"/>
                    </a:ext>
                  </a:extLst>
                </a:gridCol>
              </a:tblGrid>
              <a:tr h="252291">
                <a:tc gridSpan="10">
                  <a:txBody>
                    <a:bodyPr/>
                    <a:lstStyle/>
                    <a:p>
                      <a:pPr algn="ctr"/>
                      <a:r>
                        <a:rPr lang="el-GR" sz="1200" dirty="0">
                          <a:solidFill>
                            <a:schemeClr val="tx1"/>
                          </a:solidFill>
                          <a:latin typeface="Century Gothic" pitchFamily="34" charset="0"/>
                        </a:rPr>
                        <a:t>Ενδεικτικό χρονοδιάγραμμα  (μήνες)</a:t>
                      </a:r>
                    </a:p>
                  </a:txBody>
                  <a:tcPr>
                    <a:solidFill>
                      <a:schemeClr val="bg1"/>
                    </a:solidFill>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tc hMerge="1">
                  <a:txBody>
                    <a:bodyPr/>
                    <a:lstStyle/>
                    <a:p>
                      <a:endParaRPr lang="el-GR" sz="1000" dirty="0"/>
                    </a:p>
                  </a:txBody>
                  <a:tcPr/>
                </a:tc>
                <a:extLst>
                  <a:ext uri="{0D108BD9-81ED-4DB2-BD59-A6C34878D82A}">
                    <a16:rowId xmlns:a16="http://schemas.microsoft.com/office/drawing/2014/main" val="10000"/>
                  </a:ext>
                </a:extLst>
              </a:tr>
              <a:tr h="224259">
                <a:tc gridSpan="2">
                  <a:txBody>
                    <a:bodyPr/>
                    <a:lstStyle/>
                    <a:p>
                      <a:pPr algn="ctr"/>
                      <a:r>
                        <a:rPr lang="el-GR" sz="1000" b="1" dirty="0">
                          <a:solidFill>
                            <a:schemeClr val="tx1"/>
                          </a:solidFill>
                          <a:latin typeface="Century Gothic" pitchFamily="34" charset="0"/>
                        </a:rPr>
                        <a:t>Δράσεις </a:t>
                      </a:r>
                    </a:p>
                  </a:txBody>
                  <a:tcPr/>
                </a:tc>
                <a:tc hMerge="1">
                  <a:txBody>
                    <a:bodyPr/>
                    <a:lstStyle/>
                    <a:p>
                      <a:endParaRPr lang="el-GR" sz="1000" dirty="0"/>
                    </a:p>
                  </a:txBody>
                  <a:tcPr/>
                </a:tc>
                <a:tc>
                  <a:txBody>
                    <a:bodyPr/>
                    <a:lstStyle/>
                    <a:p>
                      <a:pPr algn="ctr"/>
                      <a:r>
                        <a:rPr lang="el-GR" sz="1000" b="1" dirty="0">
                          <a:solidFill>
                            <a:schemeClr val="tx1"/>
                          </a:solidFill>
                          <a:latin typeface="Century Gothic" pitchFamily="34" charset="0"/>
                        </a:rPr>
                        <a:t>1-3</a:t>
                      </a:r>
                    </a:p>
                  </a:txBody>
                  <a:tcPr/>
                </a:tc>
                <a:tc>
                  <a:txBody>
                    <a:bodyPr/>
                    <a:lstStyle/>
                    <a:p>
                      <a:pPr algn="ctr"/>
                      <a:r>
                        <a:rPr lang="el-GR" sz="1000" b="1" dirty="0">
                          <a:solidFill>
                            <a:schemeClr val="tx1"/>
                          </a:solidFill>
                          <a:latin typeface="Century Gothic" pitchFamily="34" charset="0"/>
                        </a:rPr>
                        <a:t>4-6</a:t>
                      </a:r>
                    </a:p>
                  </a:txBody>
                  <a:tcPr/>
                </a:tc>
                <a:tc>
                  <a:txBody>
                    <a:bodyPr/>
                    <a:lstStyle/>
                    <a:p>
                      <a:pPr algn="ctr"/>
                      <a:r>
                        <a:rPr lang="el-GR" sz="1000" b="1" dirty="0">
                          <a:solidFill>
                            <a:schemeClr val="tx1"/>
                          </a:solidFill>
                          <a:latin typeface="Century Gothic" pitchFamily="34" charset="0"/>
                        </a:rPr>
                        <a:t>7-9</a:t>
                      </a:r>
                    </a:p>
                  </a:txBody>
                  <a:tcPr/>
                </a:tc>
                <a:tc>
                  <a:txBody>
                    <a:bodyPr/>
                    <a:lstStyle/>
                    <a:p>
                      <a:pPr algn="ctr"/>
                      <a:r>
                        <a:rPr lang="el-GR" sz="1000" b="1" dirty="0">
                          <a:solidFill>
                            <a:schemeClr val="tx1"/>
                          </a:solidFill>
                          <a:latin typeface="Century Gothic" pitchFamily="34" charset="0"/>
                        </a:rPr>
                        <a:t>10-12</a:t>
                      </a:r>
                    </a:p>
                  </a:txBody>
                  <a:tcPr/>
                </a:tc>
                <a:tc>
                  <a:txBody>
                    <a:bodyPr/>
                    <a:lstStyle/>
                    <a:p>
                      <a:pPr algn="ctr"/>
                      <a:r>
                        <a:rPr lang="el-GR" sz="1000" b="1" dirty="0">
                          <a:solidFill>
                            <a:schemeClr val="tx1"/>
                          </a:solidFill>
                          <a:latin typeface="Century Gothic" pitchFamily="34" charset="0"/>
                        </a:rPr>
                        <a:t>13-15</a:t>
                      </a:r>
                    </a:p>
                  </a:txBody>
                  <a:tcPr/>
                </a:tc>
                <a:tc>
                  <a:txBody>
                    <a:bodyPr/>
                    <a:lstStyle/>
                    <a:p>
                      <a:pPr algn="ctr"/>
                      <a:r>
                        <a:rPr lang="el-GR" sz="1000" b="1" dirty="0">
                          <a:solidFill>
                            <a:schemeClr val="tx1"/>
                          </a:solidFill>
                          <a:latin typeface="Century Gothic" pitchFamily="34" charset="0"/>
                        </a:rPr>
                        <a:t>16-18</a:t>
                      </a:r>
                    </a:p>
                  </a:txBody>
                  <a:tcPr/>
                </a:tc>
                <a:tc>
                  <a:txBody>
                    <a:bodyPr/>
                    <a:lstStyle/>
                    <a:p>
                      <a:pPr algn="ctr"/>
                      <a:r>
                        <a:rPr lang="el-GR" sz="1000" b="1" dirty="0">
                          <a:solidFill>
                            <a:schemeClr val="tx1"/>
                          </a:solidFill>
                          <a:latin typeface="Century Gothic" pitchFamily="34" charset="0"/>
                        </a:rPr>
                        <a:t>19-21</a:t>
                      </a:r>
                    </a:p>
                  </a:txBody>
                  <a:tcPr/>
                </a:tc>
                <a:tc>
                  <a:txBody>
                    <a:bodyPr/>
                    <a:lstStyle/>
                    <a:p>
                      <a:pPr algn="ctr"/>
                      <a:r>
                        <a:rPr lang="el-GR" sz="1000" b="1" dirty="0">
                          <a:solidFill>
                            <a:schemeClr val="tx1"/>
                          </a:solidFill>
                          <a:latin typeface="Century Gothic" pitchFamily="34" charset="0"/>
                        </a:rPr>
                        <a:t>22-24</a:t>
                      </a:r>
                    </a:p>
                  </a:txBody>
                  <a:tcPr/>
                </a:tc>
                <a:extLst>
                  <a:ext uri="{0D108BD9-81ED-4DB2-BD59-A6C34878D82A}">
                    <a16:rowId xmlns:a16="http://schemas.microsoft.com/office/drawing/2014/main" val="10001"/>
                  </a:ext>
                </a:extLst>
              </a:tr>
              <a:tr h="440596">
                <a:tc>
                  <a:txBody>
                    <a:bodyPr/>
                    <a:lstStyle/>
                    <a:p>
                      <a:pPr algn="ctr"/>
                      <a:endParaRPr lang="el-GR" sz="1000" dirty="0">
                        <a:solidFill>
                          <a:schemeClr val="tx1"/>
                        </a:solidFill>
                        <a:latin typeface="Century Gothic" pitchFamily="34" charset="0"/>
                      </a:endParaRPr>
                    </a:p>
                  </a:txBody>
                  <a:tcPr>
                    <a:blipFill>
                      <a:blip r:embed="rId7"/>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b="1" dirty="0">
                          <a:solidFill>
                            <a:schemeClr val="tx1"/>
                          </a:solidFill>
                          <a:latin typeface="Century Gothic" pitchFamily="34" charset="0"/>
                        </a:rPr>
                        <a:t>Ολοκλήρωση Διαβούλευσης</a:t>
                      </a:r>
                    </a:p>
                  </a:txBody>
                  <a:tcPr>
                    <a:noFill/>
                  </a:tcPr>
                </a:tc>
                <a:tc>
                  <a:txBody>
                    <a:bodyPr/>
                    <a:lstStyle/>
                    <a:p>
                      <a:pPr algn="ctr"/>
                      <a:endParaRPr lang="el-GR" sz="1000" dirty="0">
                        <a:solidFill>
                          <a:schemeClr val="tx1"/>
                        </a:solidFill>
                        <a:latin typeface="Century Gothic" pitchFamily="34" charset="0"/>
                      </a:endParaRPr>
                    </a:p>
                  </a:txBody>
                  <a:tcPr>
                    <a:solidFill>
                      <a:srgbClr val="008080"/>
                    </a:solid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extLst>
                  <a:ext uri="{0D108BD9-81ED-4DB2-BD59-A6C34878D82A}">
                    <a16:rowId xmlns:a16="http://schemas.microsoft.com/office/drawing/2014/main" val="10002"/>
                  </a:ext>
                </a:extLst>
              </a:tr>
              <a:tr h="382623">
                <a:tc>
                  <a:txBody>
                    <a:bodyPr/>
                    <a:lstStyle/>
                    <a:p>
                      <a:pPr algn="ctr"/>
                      <a:endParaRPr lang="el-GR" sz="1000" dirty="0">
                        <a:solidFill>
                          <a:schemeClr val="tx1"/>
                        </a:solidFill>
                        <a:latin typeface="Century Gothic" pitchFamily="34" charset="0"/>
                      </a:endParaRPr>
                    </a:p>
                  </a:txBody>
                  <a:tcPr>
                    <a:blipFill>
                      <a:blip r:embed="rId8"/>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b="1" dirty="0">
                          <a:solidFill>
                            <a:schemeClr val="tx1"/>
                          </a:solidFill>
                          <a:latin typeface="Century Gothic" pitchFamily="34" charset="0"/>
                        </a:rPr>
                        <a:t>Οριστικοποίηση Στρατηγικής</a:t>
                      </a: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solidFill>
                      <a:srgbClr val="00B050"/>
                    </a:solidFill>
                  </a:tcPr>
                </a:tc>
                <a:tc>
                  <a:txBody>
                    <a:bodyPr/>
                    <a:lstStyle/>
                    <a:p>
                      <a:pPr algn="ctr"/>
                      <a:endParaRPr lang="el-GR" sz="1000" dirty="0">
                        <a:solidFill>
                          <a:schemeClr val="tx1"/>
                        </a:solidFill>
                        <a:latin typeface="Century Gothic" pitchFamily="34" charset="0"/>
                      </a:endParaRPr>
                    </a:p>
                  </a:txBody>
                  <a:tcPr>
                    <a:solidFill>
                      <a:srgbClr val="00B050"/>
                    </a:solid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extLst>
                  <a:ext uri="{0D108BD9-81ED-4DB2-BD59-A6C34878D82A}">
                    <a16:rowId xmlns:a16="http://schemas.microsoft.com/office/drawing/2014/main" val="10003"/>
                  </a:ext>
                </a:extLst>
              </a:tr>
              <a:tr h="324650">
                <a:tc>
                  <a:txBody>
                    <a:bodyPr/>
                    <a:lstStyle/>
                    <a:p>
                      <a:pPr algn="ctr"/>
                      <a:endParaRPr lang="el-GR" sz="1000" dirty="0">
                        <a:solidFill>
                          <a:schemeClr val="tx1"/>
                        </a:solidFill>
                        <a:latin typeface="Century Gothic" pitchFamily="34" charset="0"/>
                      </a:endParaRPr>
                    </a:p>
                  </a:txBody>
                  <a:tcPr>
                    <a:blipFill>
                      <a:blip r:embed="rId9"/>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b="1" dirty="0">
                          <a:solidFill>
                            <a:schemeClr val="tx1"/>
                          </a:solidFill>
                          <a:latin typeface="Century Gothic" pitchFamily="34" charset="0"/>
                        </a:rPr>
                        <a:t>Υποβολή και Έγκριση</a:t>
                      </a: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solidFill>
                      <a:srgbClr val="0070C0"/>
                    </a:solid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extLst>
                  <a:ext uri="{0D108BD9-81ED-4DB2-BD59-A6C34878D82A}">
                    <a16:rowId xmlns:a16="http://schemas.microsoft.com/office/drawing/2014/main" val="10004"/>
                  </a:ext>
                </a:extLst>
              </a:tr>
              <a:tr h="364421">
                <a:tc>
                  <a:txBody>
                    <a:bodyPr/>
                    <a:lstStyle/>
                    <a:p>
                      <a:pPr algn="ctr"/>
                      <a:endParaRPr lang="el-GR" sz="1000" dirty="0">
                        <a:solidFill>
                          <a:schemeClr val="tx1"/>
                        </a:solidFill>
                        <a:latin typeface="Century Gothic" pitchFamily="34" charset="0"/>
                      </a:endParaRPr>
                    </a:p>
                  </a:txBody>
                  <a:tcPr>
                    <a:blipFill>
                      <a:blip r:embed="rId10"/>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b="1" dirty="0">
                          <a:solidFill>
                            <a:schemeClr val="tx1"/>
                          </a:solidFill>
                          <a:latin typeface="Century Gothic" pitchFamily="34" charset="0"/>
                        </a:rPr>
                        <a:t>Υλοποίηση  Έργων</a:t>
                      </a:r>
                    </a:p>
                    <a:p>
                      <a:pPr algn="ctr"/>
                      <a:endParaRPr lang="el-GR" sz="1000" b="1"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noFill/>
                  </a:tcPr>
                </a:tc>
                <a:tc>
                  <a:txBody>
                    <a:bodyPr/>
                    <a:lstStyle/>
                    <a:p>
                      <a:pPr algn="ctr"/>
                      <a:endParaRPr lang="el-GR" sz="1000" dirty="0">
                        <a:solidFill>
                          <a:schemeClr val="tx1"/>
                        </a:solidFill>
                        <a:latin typeface="Century Gothic" pitchFamily="34" charset="0"/>
                      </a:endParaRPr>
                    </a:p>
                  </a:txBody>
                  <a:tcPr>
                    <a:solidFill>
                      <a:srgbClr val="113664"/>
                    </a:solidFill>
                  </a:tcPr>
                </a:tc>
                <a:tc>
                  <a:txBody>
                    <a:bodyPr/>
                    <a:lstStyle/>
                    <a:p>
                      <a:pPr algn="ctr"/>
                      <a:endParaRPr lang="el-GR" sz="1000" dirty="0">
                        <a:solidFill>
                          <a:schemeClr val="tx1"/>
                        </a:solidFill>
                        <a:latin typeface="Century Gothic" pitchFamily="34" charset="0"/>
                      </a:endParaRPr>
                    </a:p>
                  </a:txBody>
                  <a:tcPr>
                    <a:solidFill>
                      <a:srgbClr val="113664"/>
                    </a:solidFill>
                  </a:tcPr>
                </a:tc>
                <a:tc>
                  <a:txBody>
                    <a:bodyPr/>
                    <a:lstStyle/>
                    <a:p>
                      <a:pPr algn="ctr"/>
                      <a:endParaRPr lang="el-GR" sz="1000" dirty="0">
                        <a:solidFill>
                          <a:schemeClr val="tx1"/>
                        </a:solidFill>
                        <a:latin typeface="Century Gothic" pitchFamily="34" charset="0"/>
                      </a:endParaRPr>
                    </a:p>
                  </a:txBody>
                  <a:tcPr>
                    <a:solidFill>
                      <a:srgbClr val="113664"/>
                    </a:solidFill>
                  </a:tcPr>
                </a:tc>
                <a:tc>
                  <a:txBody>
                    <a:bodyPr/>
                    <a:lstStyle/>
                    <a:p>
                      <a:pPr algn="ctr"/>
                      <a:endParaRPr lang="el-GR" sz="1000" dirty="0">
                        <a:solidFill>
                          <a:schemeClr val="tx1"/>
                        </a:solidFill>
                        <a:latin typeface="Century Gothic" pitchFamily="34" charset="0"/>
                      </a:endParaRPr>
                    </a:p>
                  </a:txBody>
                  <a:tcPr>
                    <a:solidFill>
                      <a:srgbClr val="11366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259632" y="260648"/>
            <a:ext cx="7884368" cy="1872208"/>
          </a:xfrm>
        </p:spPr>
        <p:txBody>
          <a:bodyPr>
            <a:normAutofit fontScale="90000"/>
          </a:bodyPr>
          <a:lstStyle/>
          <a:p>
            <a:pPr algn="l"/>
            <a:r>
              <a:rPr lang="el-GR" sz="1800" b="1" dirty="0">
                <a:solidFill>
                  <a:srgbClr val="113664"/>
                </a:solidFill>
                <a:latin typeface="Century Gothic" pitchFamily="34" charset="0"/>
              </a:rPr>
              <a:t>ΣΤΡΑΤΗΓΙΚΗ</a:t>
            </a:r>
            <a:r>
              <a:rPr lang="el-GR" sz="1800" b="1" dirty="0">
                <a:solidFill>
                  <a:srgbClr val="002060"/>
                </a:solidFill>
                <a:latin typeface="Century Gothic" pitchFamily="34" charset="0"/>
              </a:rPr>
              <a:t>  </a:t>
            </a:r>
            <a:br>
              <a:rPr lang="el-GR" sz="1800" b="1" dirty="0">
                <a:solidFill>
                  <a:srgbClr val="002060"/>
                </a:solidFill>
                <a:latin typeface="Century Gothic" pitchFamily="34" charset="0"/>
              </a:rPr>
            </a:br>
            <a:r>
              <a:rPr lang="el-GR" sz="1800" b="1" dirty="0">
                <a:solidFill>
                  <a:srgbClr val="318AA3"/>
                </a:solidFill>
                <a:latin typeface="Century Gothic" pitchFamily="34" charset="0"/>
              </a:rPr>
              <a:t>ΒΙΩΣΙΜΗΣ ΑΣΤΙΚΗΣ  </a:t>
            </a:r>
            <a:br>
              <a:rPr lang="el-GR" sz="1800" b="1" dirty="0">
                <a:solidFill>
                  <a:srgbClr val="318AA3"/>
                </a:solidFill>
                <a:latin typeface="Century Gothic" pitchFamily="34" charset="0"/>
              </a:rPr>
            </a:b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318AA3"/>
                </a:solidFill>
                <a:latin typeface="Century Gothic" pitchFamily="34" charset="0"/>
              </a:rPr>
              <a:t>2021 - 2027</a:t>
            </a:r>
            <a:br>
              <a:rPr lang="el-GR" sz="1800" b="1" dirty="0">
                <a:solidFill>
                  <a:srgbClr val="002060"/>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br>
              <a:rPr lang="el-GR" sz="1800" b="1" dirty="0">
                <a:solidFill>
                  <a:srgbClr val="002060"/>
                </a:solidFill>
                <a:latin typeface="Century Gothic" pitchFamily="34" charset="0"/>
              </a:rPr>
            </a:br>
            <a:r>
              <a:rPr lang="el-GR" sz="1800" b="1" dirty="0">
                <a:solidFill>
                  <a:srgbClr val="318AA3"/>
                </a:solidFill>
                <a:latin typeface="Century Gothic" pitchFamily="34" charset="0"/>
              </a:rPr>
              <a:t>Αργοστολίου-Ληξουρίου</a:t>
            </a:r>
            <a:r>
              <a:rPr lang="el-GR" sz="1800" b="1" dirty="0">
                <a:solidFill>
                  <a:srgbClr val="318AA3"/>
                </a:solidFill>
                <a:latin typeface="+mn-lt"/>
              </a:rPr>
              <a:t> </a:t>
            </a:r>
            <a:br>
              <a:rPr lang="el-GR" sz="1800" b="1" dirty="0">
                <a:solidFill>
                  <a:srgbClr val="002060"/>
                </a:solidFill>
                <a:latin typeface="+mn-lt"/>
              </a:rPr>
            </a:br>
            <a:endParaRPr lang="el-GR" sz="1800" b="1" dirty="0">
              <a:solidFill>
                <a:srgbClr val="002060"/>
              </a:solidFill>
              <a:latin typeface="+mn-lt"/>
            </a:endParaRPr>
          </a:p>
        </p:txBody>
      </p:sp>
      <p:sp>
        <p:nvSpPr>
          <p:cNvPr id="8" name="2 - Υπότιτλος"/>
          <p:cNvSpPr txBox="1">
            <a:spLocks/>
          </p:cNvSpPr>
          <p:nvPr/>
        </p:nvSpPr>
        <p:spPr>
          <a:xfrm>
            <a:off x="0" y="2420888"/>
            <a:ext cx="6012160" cy="6480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b="1" i="0" u="none" strike="noStrike" kern="1200" cap="none" spc="0" normalizeH="0" baseline="0" noProof="0" dirty="0">
                <a:ln>
                  <a:noFill/>
                </a:ln>
                <a:solidFill>
                  <a:srgbClr val="113664"/>
                </a:solidFill>
                <a:effectLst/>
                <a:uLnTx/>
                <a:uFillTx/>
                <a:latin typeface="Century Gothic" pitchFamily="34" charset="0"/>
              </a:rPr>
              <a:t>Μια</a:t>
            </a:r>
            <a:r>
              <a:rPr kumimoji="0" lang="el-GR" b="1" i="0" u="none" strike="noStrike" kern="1200" cap="none" spc="0" normalizeH="0" noProof="0" dirty="0">
                <a:ln>
                  <a:noFill/>
                </a:ln>
                <a:solidFill>
                  <a:srgbClr val="113664"/>
                </a:solidFill>
                <a:effectLst/>
                <a:uLnTx/>
                <a:uFillTx/>
                <a:latin typeface="Century Gothic" pitchFamily="34" charset="0"/>
              </a:rPr>
              <a:t> στρατηγική για βιώσιμη</a:t>
            </a:r>
            <a:r>
              <a:rPr lang="el-GR" b="1" dirty="0">
                <a:solidFill>
                  <a:srgbClr val="113664"/>
                </a:solidFill>
                <a:latin typeface="Century Gothic" pitchFamily="34" charset="0"/>
              </a:rPr>
              <a:t>, ανθεκτική και έξυπνη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b="1" dirty="0">
                <a:solidFill>
                  <a:srgbClr val="113664"/>
                </a:solidFill>
                <a:latin typeface="Century Gothic" pitchFamily="34" charset="0"/>
              </a:rPr>
              <a:t>ανάπτυξη με ποιότητα ζωής για όλους</a:t>
            </a:r>
            <a:endParaRPr kumimoji="0" lang="el-GR" b="1" i="0" u="none" strike="noStrike" kern="1200" cap="none" spc="0" normalizeH="0" baseline="0" noProof="0" dirty="0">
              <a:ln>
                <a:noFill/>
              </a:ln>
              <a:solidFill>
                <a:srgbClr val="113664"/>
              </a:solidFill>
              <a:effectLst/>
              <a:uLnTx/>
              <a:uFillTx/>
              <a:latin typeface="Century Gothic" pitchFamily="34" charset="0"/>
            </a:endParaRPr>
          </a:p>
        </p:txBody>
      </p:sp>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17" name="16 - Εικόνα" descr="logo dimos lixouriou.png"/>
          <p:cNvPicPr>
            <a:picLocks noChangeAspect="1"/>
          </p:cNvPicPr>
          <p:nvPr/>
        </p:nvPicPr>
        <p:blipFill>
          <a:blip r:embed="rId2" cstate="print"/>
          <a:stretch>
            <a:fillRect/>
          </a:stretch>
        </p:blipFill>
        <p:spPr>
          <a:xfrm>
            <a:off x="4860032" y="5589240"/>
            <a:ext cx="936000" cy="936000"/>
          </a:xfrm>
          <a:prstGeom prst="rect">
            <a:avLst/>
          </a:prstGeom>
        </p:spPr>
      </p:pic>
      <p:pic>
        <p:nvPicPr>
          <p:cNvPr id="19" name="18 - Εικόνα" descr="δψφδδφ.jpg"/>
          <p:cNvPicPr>
            <a:picLocks noChangeAspect="1"/>
          </p:cNvPicPr>
          <p:nvPr/>
        </p:nvPicPr>
        <p:blipFill>
          <a:blip r:embed="rId3" cstate="print"/>
          <a:stretch>
            <a:fillRect/>
          </a:stretch>
        </p:blipFill>
        <p:spPr>
          <a:xfrm>
            <a:off x="6084168" y="5589240"/>
            <a:ext cx="864000" cy="864000"/>
          </a:xfrm>
          <a:prstGeom prst="rect">
            <a:avLst/>
          </a:prstGeom>
        </p:spPr>
      </p:pic>
      <p:pic>
        <p:nvPicPr>
          <p:cNvPr id="20" name="19 - Εικόνα" descr="φδσφδσφδσφδσ.png"/>
          <p:cNvPicPr>
            <a:picLocks noChangeAspect="1"/>
          </p:cNvPicPr>
          <p:nvPr/>
        </p:nvPicPr>
        <p:blipFill>
          <a:blip r:embed="rId4" cstate="print"/>
          <a:stretch>
            <a:fillRect/>
          </a:stretch>
        </p:blipFill>
        <p:spPr>
          <a:xfrm>
            <a:off x="7308304" y="5517232"/>
            <a:ext cx="864000" cy="864000"/>
          </a:xfrm>
          <a:prstGeom prst="rect">
            <a:avLst/>
          </a:prstGeom>
        </p:spPr>
      </p:pic>
      <p:pic>
        <p:nvPicPr>
          <p:cNvPr id="21" name="20 - Εικόνα" descr="δδσδφφδφ.jpg"/>
          <p:cNvPicPr>
            <a:picLocks noChangeAspect="1"/>
          </p:cNvPicPr>
          <p:nvPr/>
        </p:nvPicPr>
        <p:blipFill>
          <a:blip r:embed="rId5" cstate="print"/>
          <a:srcRect l="24202" r="22552" b="17942"/>
          <a:stretch>
            <a:fillRect/>
          </a:stretch>
        </p:blipFill>
        <p:spPr>
          <a:xfrm>
            <a:off x="3779912" y="5589240"/>
            <a:ext cx="792088" cy="864096"/>
          </a:xfrm>
          <a:prstGeom prst="rect">
            <a:avLst/>
          </a:prstGeom>
        </p:spPr>
      </p:pic>
      <p:sp>
        <p:nvSpPr>
          <p:cNvPr id="22" name="2 - Υπότιτλος"/>
          <p:cNvSpPr txBox="1">
            <a:spLocks/>
          </p:cNvSpPr>
          <p:nvPr/>
        </p:nvSpPr>
        <p:spPr>
          <a:xfrm>
            <a:off x="0" y="3284984"/>
            <a:ext cx="6156176" cy="6480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1" i="0" u="none" strike="noStrike" kern="1200" cap="none" spc="0" normalizeH="0" baseline="0" noProof="0" dirty="0">
                <a:ln>
                  <a:noFill/>
                </a:ln>
                <a:solidFill>
                  <a:srgbClr val="318AA3"/>
                </a:solidFill>
                <a:effectLst/>
                <a:uLnTx/>
                <a:uFillTx/>
                <a:latin typeface="Century Gothic" pitchFamily="34" charset="0"/>
              </a:rPr>
              <a:t>ΠΡΟΓΡΑΜΜΑ «ΙΟΝΙΑ ΝΗΣΙΑ» 2021-2027</a:t>
            </a:r>
          </a:p>
        </p:txBody>
      </p:sp>
      <p:pic>
        <p:nvPicPr>
          <p:cNvPr id="23" name="22 - Εικόνα" descr="ΕΣΠΑ_visual_id_ESPA.jpg"/>
          <p:cNvPicPr>
            <a:picLocks noChangeAspect="1"/>
          </p:cNvPicPr>
          <p:nvPr/>
        </p:nvPicPr>
        <p:blipFill>
          <a:blip r:embed="rId6" cstate="print"/>
          <a:stretch>
            <a:fillRect/>
          </a:stretch>
        </p:blipFill>
        <p:spPr>
          <a:xfrm>
            <a:off x="179512" y="5877272"/>
            <a:ext cx="2912652" cy="673988"/>
          </a:xfrm>
          <a:prstGeom prst="rect">
            <a:avLst/>
          </a:prstGeom>
        </p:spPr>
      </p:pic>
      <p:pic>
        <p:nvPicPr>
          <p:cNvPr id="16387" name="Picture 3"/>
          <p:cNvPicPr>
            <a:picLocks noChangeAspect="1" noChangeArrowheads="1"/>
          </p:cNvPicPr>
          <p:nvPr/>
        </p:nvPicPr>
        <p:blipFill>
          <a:blip r:embed="rId7" cstate="print"/>
          <a:srcRect l="33894" t="16893" r="23601" b="9099"/>
          <a:stretch>
            <a:fillRect/>
          </a:stretch>
        </p:blipFill>
        <p:spPr bwMode="auto">
          <a:xfrm>
            <a:off x="6156176" y="1484784"/>
            <a:ext cx="2448272" cy="2664296"/>
          </a:xfrm>
          <a:prstGeom prst="rect">
            <a:avLst/>
          </a:prstGeom>
          <a:noFill/>
          <a:ln w="9525">
            <a:noFill/>
            <a:miter lim="800000"/>
            <a:headEnd/>
            <a:tailEnd/>
          </a:ln>
        </p:spPr>
      </p:pic>
      <p:pic>
        <p:nvPicPr>
          <p:cNvPr id="16388" name="Picture 4" descr="C:\Users\pc1\Downloads\Map-Pin-Icon-symbol-for-location-transparent-PNG-image.png"/>
          <p:cNvPicPr>
            <a:picLocks noChangeAspect="1" noChangeArrowheads="1"/>
          </p:cNvPicPr>
          <p:nvPr/>
        </p:nvPicPr>
        <p:blipFill>
          <a:blip r:embed="rId8" cstate="print"/>
          <a:srcRect/>
          <a:stretch>
            <a:fillRect/>
          </a:stretch>
        </p:blipFill>
        <p:spPr bwMode="auto">
          <a:xfrm>
            <a:off x="6588224" y="2996952"/>
            <a:ext cx="192000" cy="216000"/>
          </a:xfrm>
          <a:prstGeom prst="rect">
            <a:avLst/>
          </a:prstGeom>
          <a:noFill/>
        </p:spPr>
      </p:pic>
      <p:pic>
        <p:nvPicPr>
          <p:cNvPr id="16" name="Picture 4" descr="C:\Users\pc1\Downloads\Map-Pin-Icon-symbol-for-location-transparent-PNG-image.png"/>
          <p:cNvPicPr>
            <a:picLocks noChangeAspect="1" noChangeArrowheads="1"/>
          </p:cNvPicPr>
          <p:nvPr/>
        </p:nvPicPr>
        <p:blipFill>
          <a:blip r:embed="rId8" cstate="print"/>
          <a:srcRect/>
          <a:stretch>
            <a:fillRect/>
          </a:stretch>
        </p:blipFill>
        <p:spPr bwMode="auto">
          <a:xfrm>
            <a:off x="6876256" y="3212976"/>
            <a:ext cx="192000" cy="216000"/>
          </a:xfrm>
          <a:prstGeom prst="rect">
            <a:avLst/>
          </a:prstGeom>
          <a:noFill/>
        </p:spPr>
      </p:pic>
      <p:sp>
        <p:nvSpPr>
          <p:cNvPr id="18" name="17 - TextBox"/>
          <p:cNvSpPr txBox="1"/>
          <p:nvPr/>
        </p:nvSpPr>
        <p:spPr>
          <a:xfrm>
            <a:off x="6660232" y="2852936"/>
            <a:ext cx="684803" cy="246221"/>
          </a:xfrm>
          <a:prstGeom prst="rect">
            <a:avLst/>
          </a:prstGeom>
          <a:noFill/>
        </p:spPr>
        <p:txBody>
          <a:bodyPr wrap="none" rtlCol="0">
            <a:spAutoFit/>
          </a:bodyPr>
          <a:lstStyle/>
          <a:p>
            <a:r>
              <a:rPr lang="el-GR" sz="1000" b="1" dirty="0">
                <a:solidFill>
                  <a:srgbClr val="113664"/>
                </a:solidFill>
                <a:latin typeface="Century Gothic" pitchFamily="34" charset="0"/>
              </a:rPr>
              <a:t>Ληξούρι</a:t>
            </a:r>
          </a:p>
        </p:txBody>
      </p:sp>
      <p:sp>
        <p:nvSpPr>
          <p:cNvPr id="24" name="23 - TextBox"/>
          <p:cNvSpPr txBox="1"/>
          <p:nvPr/>
        </p:nvSpPr>
        <p:spPr>
          <a:xfrm>
            <a:off x="7020272" y="3284984"/>
            <a:ext cx="846707" cy="246221"/>
          </a:xfrm>
          <a:prstGeom prst="rect">
            <a:avLst/>
          </a:prstGeom>
          <a:noFill/>
        </p:spPr>
        <p:txBody>
          <a:bodyPr wrap="none" rtlCol="0">
            <a:spAutoFit/>
          </a:bodyPr>
          <a:lstStyle/>
          <a:p>
            <a:r>
              <a:rPr lang="el-GR" sz="1000" b="1" dirty="0">
                <a:solidFill>
                  <a:srgbClr val="113664"/>
                </a:solidFill>
                <a:latin typeface="Century Gothic" pitchFamily="34" charset="0"/>
              </a:rPr>
              <a:t>Αργοστόλι</a:t>
            </a:r>
          </a:p>
        </p:txBody>
      </p:sp>
      <p:cxnSp>
        <p:nvCxnSpPr>
          <p:cNvPr id="29" name="28 - Ευθεία γραμμή σύνδεσης"/>
          <p:cNvCxnSpPr>
            <a:stCxn id="16388" idx="2"/>
            <a:endCxn id="16" idx="2"/>
          </p:cNvCxnSpPr>
          <p:nvPr/>
        </p:nvCxnSpPr>
        <p:spPr>
          <a:xfrm>
            <a:off x="6684224" y="3212952"/>
            <a:ext cx="288032" cy="216024"/>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5" name="24 - Πίνακας"/>
          <p:cNvGraphicFramePr>
            <a:graphicFrameLocks noGrp="1"/>
          </p:cNvGraphicFramePr>
          <p:nvPr/>
        </p:nvGraphicFramePr>
        <p:xfrm>
          <a:off x="179511" y="4509120"/>
          <a:ext cx="8964489" cy="1296144"/>
        </p:xfrm>
        <a:graphic>
          <a:graphicData uri="http://schemas.openxmlformats.org/drawingml/2006/table">
            <a:tbl>
              <a:tblPr firstRow="1" bandRow="1">
                <a:tableStyleId>{2D5ABB26-0587-4C30-8999-92F81FD0307C}</a:tableStyleId>
              </a:tblPr>
              <a:tblGrid>
                <a:gridCol w="2988163">
                  <a:extLst>
                    <a:ext uri="{9D8B030D-6E8A-4147-A177-3AD203B41FA5}">
                      <a16:colId xmlns:a16="http://schemas.microsoft.com/office/drawing/2014/main" val="20000"/>
                    </a:ext>
                  </a:extLst>
                </a:gridCol>
                <a:gridCol w="2988163">
                  <a:extLst>
                    <a:ext uri="{9D8B030D-6E8A-4147-A177-3AD203B41FA5}">
                      <a16:colId xmlns:a16="http://schemas.microsoft.com/office/drawing/2014/main" val="20001"/>
                    </a:ext>
                  </a:extLst>
                </a:gridCol>
                <a:gridCol w="2988163">
                  <a:extLst>
                    <a:ext uri="{9D8B030D-6E8A-4147-A177-3AD203B41FA5}">
                      <a16:colId xmlns:a16="http://schemas.microsoft.com/office/drawing/2014/main" val="20002"/>
                    </a:ext>
                  </a:extLst>
                </a:gridCol>
              </a:tblGrid>
              <a:tr h="1296144">
                <a:tc>
                  <a:txBody>
                    <a:bodyPr/>
                    <a:lstStyle/>
                    <a:p>
                      <a:pPr algn="l"/>
                      <a:r>
                        <a:rPr kumimoji="0" lang="el-GR" sz="1200" b="1" i="0" u="none" strike="noStrike" kern="1200" cap="none" spc="0" normalizeH="0" noProof="0" dirty="0">
                          <a:ln>
                            <a:noFill/>
                          </a:ln>
                          <a:solidFill>
                            <a:srgbClr val="113664"/>
                          </a:solidFill>
                          <a:effectLst/>
                          <a:uLnTx/>
                          <a:uFillTx/>
                          <a:latin typeface="Century Gothic" pitchFamily="34" charset="0"/>
                          <a:ea typeface="+mn-ea"/>
                          <a:cs typeface="+mn-cs"/>
                        </a:rPr>
                        <a:t>ΦΟΡΕΑΣ ΣΤΡΑΤΗΓΙΚΗΣ </a:t>
                      </a:r>
                    </a:p>
                    <a:p>
                      <a:pPr algn="l"/>
                      <a:r>
                        <a:rPr kumimoji="0" lang="el-GR" sz="1000" b="1" i="0" u="none" strike="noStrike" kern="1200" cap="none" spc="0" normalizeH="0" noProof="0" dirty="0">
                          <a:ln>
                            <a:noFill/>
                          </a:ln>
                          <a:solidFill>
                            <a:schemeClr val="tx1"/>
                          </a:solidFill>
                          <a:effectLst/>
                          <a:uLnTx/>
                          <a:uFillTx/>
                          <a:latin typeface="Century Gothic" pitchFamily="34" charset="0"/>
                          <a:ea typeface="+mn-ea"/>
                          <a:cs typeface="+mn-cs"/>
                        </a:rPr>
                        <a:t>Αστική Αρχή ΣΒΑΑ </a:t>
                      </a:r>
                    </a:p>
                    <a:p>
                      <a:pPr algn="l"/>
                      <a:r>
                        <a:rPr kumimoji="0" lang="el-GR" sz="1000" b="1" i="0" u="none" strike="noStrike" kern="1200" cap="none" spc="0" normalizeH="0" noProof="0" dirty="0">
                          <a:ln>
                            <a:noFill/>
                          </a:ln>
                          <a:solidFill>
                            <a:schemeClr val="tx1"/>
                          </a:solidFill>
                          <a:effectLst/>
                          <a:uLnTx/>
                          <a:uFillTx/>
                          <a:latin typeface="Century Gothic" pitchFamily="34" charset="0"/>
                          <a:ea typeface="+mn-ea"/>
                          <a:cs typeface="+mn-cs"/>
                        </a:rPr>
                        <a:t>Δήμων Αργοστολίου &amp; Ληξουριου</a:t>
                      </a:r>
                    </a:p>
                  </a:txBody>
                  <a:tcPr/>
                </a:tc>
                <a:tc>
                  <a:txBody>
                    <a:bodyPr/>
                    <a:lstStyle/>
                    <a:p>
                      <a:pPr marL="0" algn="l" defTabSz="914400" rtl="0" eaLnBrk="1" latinLnBrk="0" hangingPunct="1"/>
                      <a:r>
                        <a:rPr kumimoji="0" lang="el-GR" sz="1200" b="1" i="0" u="none" strike="noStrike" kern="1200" cap="none" spc="0" normalizeH="0" noProof="0" dirty="0">
                          <a:ln>
                            <a:noFill/>
                          </a:ln>
                          <a:solidFill>
                            <a:srgbClr val="113664"/>
                          </a:solidFill>
                          <a:effectLst/>
                          <a:uLnTx/>
                          <a:uFillTx/>
                          <a:latin typeface="Century Gothic" pitchFamily="34" charset="0"/>
                          <a:ea typeface="+mn-ea"/>
                          <a:cs typeface="+mn-cs"/>
                        </a:rPr>
                        <a:t>ΕΠΙΚΕΦΑΛΗΣ ΕΤΑΙΡΟΣ</a:t>
                      </a:r>
                    </a:p>
                    <a:p>
                      <a:pPr algn="l"/>
                      <a:r>
                        <a:rPr kumimoji="0" lang="el-GR" sz="1000" b="1" i="0" u="none" strike="noStrike" kern="1200" cap="none" spc="0" normalizeH="0" noProof="0" dirty="0">
                          <a:ln>
                            <a:noFill/>
                          </a:ln>
                          <a:solidFill>
                            <a:schemeClr val="tx1"/>
                          </a:solidFill>
                          <a:effectLst/>
                          <a:uLnTx/>
                          <a:uFillTx/>
                          <a:latin typeface="Century Gothic" pitchFamily="34" charset="0"/>
                          <a:ea typeface="+mn-ea"/>
                          <a:cs typeface="+mn-cs"/>
                        </a:rPr>
                        <a:t>Δήμος Αργοστολίου</a:t>
                      </a:r>
                    </a:p>
                  </a:txBody>
                  <a:tcPr/>
                </a:tc>
                <a:tc>
                  <a:txBody>
                    <a:bodyPr/>
                    <a:lstStyle/>
                    <a:p>
                      <a:pPr marL="0" algn="l" defTabSz="914400" rtl="0" eaLnBrk="1" latinLnBrk="0" hangingPunct="1"/>
                      <a:r>
                        <a:rPr kumimoji="0" lang="el-GR" sz="1200" b="1" i="0" u="none" strike="noStrike" kern="1200" cap="none" spc="0" normalizeH="0" noProof="0" dirty="0">
                          <a:ln>
                            <a:noFill/>
                          </a:ln>
                          <a:solidFill>
                            <a:srgbClr val="113664"/>
                          </a:solidFill>
                          <a:effectLst/>
                          <a:uLnTx/>
                          <a:uFillTx/>
                          <a:latin typeface="Century Gothic" pitchFamily="34" charset="0"/>
                          <a:ea typeface="+mn-ea"/>
                          <a:cs typeface="+mn-cs"/>
                        </a:rPr>
                        <a:t>ΣΥΜΜΕΤΕΧΟΝΤΕΣ ΕΤΑΙΡΟΙ</a:t>
                      </a:r>
                    </a:p>
                    <a:p>
                      <a:pPr marL="0" algn="l" defTabSz="914400" rtl="0" eaLnBrk="1" latinLnBrk="0" hangingPunct="1"/>
                      <a:r>
                        <a:rPr kumimoji="0" lang="el-GR" sz="1000" b="1" i="0" u="none" strike="noStrike" kern="1200" cap="none" spc="0" normalizeH="0" noProof="0" dirty="0">
                          <a:ln>
                            <a:noFill/>
                          </a:ln>
                          <a:solidFill>
                            <a:schemeClr val="tx1"/>
                          </a:solidFill>
                          <a:effectLst/>
                          <a:uLnTx/>
                          <a:uFillTx/>
                          <a:latin typeface="Century Gothic" pitchFamily="34" charset="0"/>
                          <a:ea typeface="+mn-ea"/>
                          <a:cs typeface="+mn-cs"/>
                        </a:rPr>
                        <a:t>Δήμος Ληξουρίου</a:t>
                      </a:r>
                    </a:p>
                    <a:p>
                      <a:pPr marL="0" algn="l" defTabSz="914400" rtl="0" eaLnBrk="1" latinLnBrk="0" hangingPunct="1"/>
                      <a:r>
                        <a:rPr kumimoji="0" lang="el-GR" sz="1000" b="1" i="0" u="none" strike="noStrike" kern="1200" cap="none" spc="0" normalizeH="0" noProof="0" dirty="0">
                          <a:ln>
                            <a:noFill/>
                          </a:ln>
                          <a:solidFill>
                            <a:schemeClr val="tx1"/>
                          </a:solidFill>
                          <a:effectLst/>
                          <a:uLnTx/>
                          <a:uFillTx/>
                          <a:latin typeface="Century Gothic" pitchFamily="34" charset="0"/>
                          <a:ea typeface="+mn-ea"/>
                          <a:cs typeface="+mn-cs"/>
                        </a:rPr>
                        <a:t>Ένωση Ξενοδόχων Κεφαλονιάς &amp; Ιθάκης</a:t>
                      </a:r>
                    </a:p>
                    <a:p>
                      <a:pPr marL="0" algn="l" defTabSz="914400" rtl="0" eaLnBrk="1" latinLnBrk="0" hangingPunct="1"/>
                      <a:r>
                        <a:rPr kumimoji="0" lang="el-GR" sz="1000" b="1" i="0" u="none" strike="noStrike" kern="1200" cap="none" spc="0" normalizeH="0" noProof="0" dirty="0">
                          <a:ln>
                            <a:noFill/>
                          </a:ln>
                          <a:solidFill>
                            <a:schemeClr val="tx1"/>
                          </a:solidFill>
                          <a:effectLst/>
                          <a:uLnTx/>
                          <a:uFillTx/>
                          <a:latin typeface="Century Gothic" pitchFamily="34" charset="0"/>
                          <a:ea typeface="+mn-ea"/>
                          <a:cs typeface="+mn-cs"/>
                        </a:rPr>
                        <a:t>Δίκτυο Συνεργασίας Κεφαλονιάς&amp; Ιθάκης</a:t>
                      </a:r>
                    </a:p>
                  </a:txBody>
                  <a:tcPr/>
                </a:tc>
                <a:extLst>
                  <a:ext uri="{0D108BD9-81ED-4DB2-BD59-A6C34878D82A}">
                    <a16:rowId xmlns:a16="http://schemas.microsoft.com/office/drawing/2014/main" val="10000"/>
                  </a:ext>
                </a:extLst>
              </a:tr>
            </a:tbl>
          </a:graphicData>
        </a:graphic>
      </p:graphicFrame>
      <p:pic>
        <p:nvPicPr>
          <p:cNvPr id="26" name="25 - Εικόνα" descr="ChatGPT Image Apr 21, 2026, 01_31_09 PM.png"/>
          <p:cNvPicPr>
            <a:picLocks noChangeAspect="1"/>
          </p:cNvPicPr>
          <p:nvPr/>
        </p:nvPicPr>
        <p:blipFill>
          <a:blip r:embed="rId9" cstate="print"/>
          <a:srcRect l="-453" t="20600" r="88582" b="60500"/>
          <a:stretch>
            <a:fillRect/>
          </a:stretch>
        </p:blipFill>
        <p:spPr>
          <a:xfrm>
            <a:off x="467544" y="188640"/>
            <a:ext cx="736083" cy="17281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4000" b="-34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1152128"/>
          </a:xfrm>
        </p:spPr>
        <p:txBody>
          <a:bodyPr>
            <a:normAutofit fontScale="90000"/>
          </a:bodyPr>
          <a:lstStyle/>
          <a:p>
            <a:r>
              <a:rPr lang="el-GR" sz="1800" b="1" dirty="0">
                <a:solidFill>
                  <a:schemeClr val="bg1"/>
                </a:solidFill>
                <a:latin typeface="Century Gothic" pitchFamily="34" charset="0"/>
              </a:rPr>
              <a:t>ΣΤΡΑΤΗΓΙΚΗ  ΒΙΩΣΙΜΗΣ ΑΣΤΙΚΗΣ  ΑΝΑΠΤΥΞΗΣ (ΣΒΑΑ) </a:t>
            </a:r>
            <a:br>
              <a:rPr lang="el-GR" sz="1800" b="1" dirty="0">
                <a:solidFill>
                  <a:schemeClr val="bg1"/>
                </a:solidFill>
                <a:latin typeface="Century Gothic" pitchFamily="34" charset="0"/>
              </a:rPr>
            </a:br>
            <a:r>
              <a:rPr lang="el-GR" sz="1800" dirty="0">
                <a:solidFill>
                  <a:schemeClr val="bg1"/>
                </a:solidFill>
                <a:latin typeface="Century Gothic" pitchFamily="34" charset="0"/>
              </a:rPr>
              <a:t>2021 - 2027</a:t>
            </a:r>
            <a:br>
              <a:rPr lang="el-GR" sz="1800" b="1" dirty="0">
                <a:solidFill>
                  <a:schemeClr val="bg1"/>
                </a:solidFill>
                <a:latin typeface="Century Gothic" pitchFamily="34" charset="0"/>
              </a:rPr>
            </a:br>
            <a:r>
              <a:rPr lang="el-GR" sz="1800" dirty="0">
                <a:solidFill>
                  <a:schemeClr val="bg1"/>
                </a:solidFill>
                <a:latin typeface="Century Gothic" pitchFamily="34" charset="0"/>
              </a:rPr>
              <a:t>του ενιαίου λειτουργικού αστικού πόλου </a:t>
            </a:r>
            <a:r>
              <a:rPr lang="el-GR" sz="1800" b="1" dirty="0">
                <a:solidFill>
                  <a:schemeClr val="bg1"/>
                </a:solidFill>
                <a:latin typeface="Century Gothic" pitchFamily="34" charset="0"/>
              </a:rPr>
              <a:t>Αργοστολίου-Ληξουρίου </a:t>
            </a:r>
            <a:br>
              <a:rPr lang="el-GR" sz="1800" b="1" dirty="0">
                <a:solidFill>
                  <a:schemeClr val="bg1"/>
                </a:solidFill>
                <a:latin typeface="Century Gothic" pitchFamily="34" charset="0"/>
              </a:rPr>
            </a:br>
            <a:endParaRPr lang="el-GR" sz="1800" b="1" dirty="0">
              <a:solidFill>
                <a:schemeClr val="bg1"/>
              </a:solidFill>
              <a:latin typeface="Century Gothic" pitchFamily="34" charset="0"/>
            </a:endParaRPr>
          </a:p>
        </p:txBody>
      </p:sp>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36865" name="Rectangle 1"/>
          <p:cNvSpPr>
            <a:spLocks noChangeArrowheads="1"/>
          </p:cNvSpPr>
          <p:nvPr/>
        </p:nvSpPr>
        <p:spPr bwMode="auto">
          <a:xfrm>
            <a:off x="0" y="5854578"/>
            <a:ext cx="9144000" cy="9541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a:ln>
                <a:noFill/>
              </a:ln>
              <a:effectLst/>
              <a:latin typeface="Century Gothic"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a:ln>
                  <a:noFill/>
                </a:ln>
                <a:effectLst/>
                <a:latin typeface="Century Gothic" pitchFamily="34" charset="0"/>
                <a:ea typeface="Times New Roman" pitchFamily="18" charset="0"/>
                <a:cs typeface="Times New Roman" pitchFamily="18" charset="0"/>
              </a:rPr>
              <a:t>Στοιχεία επικοινωνίας</a:t>
            </a:r>
            <a:endParaRPr kumimoji="0" lang="el-GR" sz="1400" b="0" i="0" u="none" strike="noStrike" cap="none" normalizeH="0" baseline="0" dirty="0">
              <a:ln>
                <a:noFill/>
              </a:ln>
              <a:effectLst/>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lang="en-US" sz="1400" dirty="0" err="1">
                <a:latin typeface="Century Gothic" pitchFamily="34" charset="0"/>
                <a:ea typeface="Calibri" pitchFamily="34" charset="0"/>
                <a:cs typeface="Times New Roman" pitchFamily="18" charset="0"/>
                <a:hlinkClick r:id="rId3"/>
              </a:rPr>
              <a:t>diavoulefsi.svaa@argostoli.gov.gr</a:t>
            </a:r>
            <a:endParaRPr kumimoji="0" lang="el-GR" sz="1400" b="0" i="0" u="none" strike="noStrike" cap="none" normalizeH="0" baseline="0" dirty="0">
              <a:ln>
                <a:noFill/>
              </a:ln>
              <a:effectLst/>
              <a:latin typeface="Century Gothic" pitchFamily="34" charset="0"/>
              <a:ea typeface="Calibri" pitchFamily="34" charset="0"/>
              <a:cs typeface="Times New Roman" pitchFamily="18" charset="0"/>
            </a:endParaRPr>
          </a:p>
          <a:p>
            <a:pPr lvl="0" algn="ctr" eaLnBrk="0" fontAlgn="base" hangingPunct="0">
              <a:spcBef>
                <a:spcPct val="0"/>
              </a:spcBef>
              <a:spcAft>
                <a:spcPct val="0"/>
              </a:spcAft>
            </a:pPr>
            <a:r>
              <a:rPr kumimoji="0" lang="el-GR" sz="1400" b="0" i="0" u="none" strike="noStrike" cap="none" normalizeH="0" baseline="0" dirty="0">
                <a:ln>
                  <a:noFill/>
                </a:ln>
                <a:effectLst/>
                <a:latin typeface="Century Gothic" pitchFamily="34" charset="0"/>
                <a:ea typeface="Times New Roman" pitchFamily="18" charset="0"/>
                <a:cs typeface="Times New Roman" pitchFamily="18" charset="0"/>
              </a:rPr>
              <a:t>Ιστοσελίδα διαβούλευσης</a:t>
            </a:r>
            <a:r>
              <a:rPr lang="el-GR" sz="1400" dirty="0">
                <a:latin typeface="Century Gothic" pitchFamily="34" charset="0"/>
                <a:ea typeface="Times New Roman" pitchFamily="18" charset="0"/>
                <a:cs typeface="Times New Roman" pitchFamily="18" charset="0"/>
              </a:rPr>
              <a:t>: </a:t>
            </a:r>
            <a:r>
              <a:rPr lang="en-US" sz="1400" dirty="0" err="1">
                <a:latin typeface="Century Gothic" pitchFamily="34" charset="0"/>
                <a:ea typeface="Times New Roman" pitchFamily="18" charset="0"/>
                <a:cs typeface="Times New Roman" pitchFamily="18" charset="0"/>
              </a:rPr>
              <a:t>https://argostoli.diavouleuseis.gr/</a:t>
            </a:r>
            <a:endParaRPr kumimoji="0" lang="el-GR" sz="1400" b="0" i="0" u="none" strike="noStrike" cap="none" normalizeH="0" baseline="0" dirty="0">
              <a:ln>
                <a:noFill/>
              </a:ln>
              <a:effectLst/>
              <a:latin typeface="Century Gothic" pitchFamily="34" charset="0"/>
              <a:cs typeface="Arial" pitchFamily="34" charset="0"/>
            </a:endParaRPr>
          </a:p>
        </p:txBody>
      </p:sp>
      <p:sp>
        <p:nvSpPr>
          <p:cNvPr id="1026" name="AutoShape 2" descr="Φάρος Αγίων Θεοδώρων (Αργοστόλι, Ελλάδα) - Κριτικές - Tripadvisor"/>
          <p:cNvSpPr>
            <a:spLocks noChangeAspect="1" noChangeArrowheads="1"/>
          </p:cNvSpPr>
          <p:nvPr/>
        </p:nvSpPr>
        <p:spPr bwMode="auto">
          <a:xfrm>
            <a:off x="155575" y="-762000"/>
            <a:ext cx="2867025" cy="1590675"/>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Φάρος Αγίων Θεοδώρων (Αργοστόλι, Ελλάδα) - Κριτικές - Tripadvisor"/>
          <p:cNvSpPr>
            <a:spLocks noChangeAspect="1" noChangeArrowheads="1"/>
          </p:cNvSpPr>
          <p:nvPr/>
        </p:nvSpPr>
        <p:spPr bwMode="auto">
          <a:xfrm>
            <a:off x="155575" y="-762000"/>
            <a:ext cx="2867025" cy="1590675"/>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 name="Rectangle 1"/>
          <p:cNvSpPr>
            <a:spLocks noChangeArrowheads="1"/>
          </p:cNvSpPr>
          <p:nvPr/>
        </p:nvSpPr>
        <p:spPr bwMode="auto">
          <a:xfrm>
            <a:off x="1403648" y="1916832"/>
            <a:ext cx="640871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a:ln>
                  <a:noFill/>
                </a:ln>
                <a:solidFill>
                  <a:schemeClr val="bg1"/>
                </a:solidFill>
                <a:effectLst/>
                <a:latin typeface="Century Gothic" pitchFamily="34" charset="0"/>
                <a:ea typeface="Times New Roman" pitchFamily="18" charset="0"/>
                <a:cs typeface="Times New Roman" pitchFamily="18" charset="0"/>
              </a:rPr>
              <a:t>Ευχαριστούμε για τη συμμετοχή σας</a:t>
            </a:r>
            <a:endParaRPr kumimoji="0" lang="el-GR" sz="2400" b="0" i="0" u="none" strike="noStrike" cap="none" normalizeH="0" baseline="0" dirty="0">
              <a:ln>
                <a:noFill/>
              </a:ln>
              <a:solidFill>
                <a:schemeClr val="bg1"/>
              </a:solidFill>
              <a:effectLst/>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b="1" i="0" u="none" strike="noStrike" cap="none" normalizeH="0" baseline="0" dirty="0">
                <a:ln>
                  <a:noFill/>
                </a:ln>
                <a:solidFill>
                  <a:schemeClr val="bg1"/>
                </a:solidFill>
                <a:effectLst/>
                <a:latin typeface="Century Gothic" pitchFamily="34" charset="0"/>
                <a:ea typeface="Times New Roman" pitchFamily="18" charset="0"/>
                <a:cs typeface="Times New Roman" pitchFamily="18" charset="0"/>
              </a:rPr>
              <a:t>Ερωτήσεις – Παρατηρήσεις – Προτάσεις</a:t>
            </a:r>
            <a:endParaRPr kumimoji="0" lang="el-GR" b="0" i="0" u="none" strike="noStrike" cap="none" normalizeH="0" baseline="0" dirty="0">
              <a:ln>
                <a:noFill/>
              </a:ln>
              <a:solidFill>
                <a:schemeClr val="bg1"/>
              </a:solidFill>
              <a:effectLst/>
              <a:latin typeface="Century Gothic"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cs typeface="Calibri" pitchFamily="34" charset="0"/>
              </a:rPr>
              <a:t>ΣΤΡΑΤΗΓΙΚΗ  </a:t>
            </a:r>
            <a:r>
              <a:rPr lang="el-GR" sz="1800" b="1" dirty="0">
                <a:solidFill>
                  <a:srgbClr val="318AA3"/>
                </a:solidFill>
                <a:latin typeface="Century Gothic" pitchFamily="34" charset="0"/>
                <a:cs typeface="Calibri" pitchFamily="34" charset="0"/>
              </a:rPr>
              <a:t>ΒΙΩΣΙΜΗΣ ΑΣΤΙΚΗΣ  </a:t>
            </a:r>
            <a:r>
              <a:rPr lang="el-GR" sz="1800" b="1" dirty="0">
                <a:solidFill>
                  <a:srgbClr val="113664"/>
                </a:solidFill>
                <a:latin typeface="Century Gothic" pitchFamily="34" charset="0"/>
                <a:cs typeface="Calibri" pitchFamily="34" charset="0"/>
              </a:rPr>
              <a:t>ΑΝΑΠΤΥΞΗΣ (ΣΒΑΑ) </a:t>
            </a:r>
            <a:br>
              <a:rPr lang="el-GR" sz="1800" b="1" dirty="0">
                <a:solidFill>
                  <a:srgbClr val="113664"/>
                </a:solidFill>
                <a:latin typeface="Century Gothic" pitchFamily="34" charset="0"/>
                <a:cs typeface="Calibri" pitchFamily="34" charset="0"/>
              </a:rPr>
            </a:br>
            <a:r>
              <a:rPr lang="el-GR" sz="1800" dirty="0">
                <a:solidFill>
                  <a:srgbClr val="113664"/>
                </a:solidFill>
                <a:latin typeface="Century Gothic" pitchFamily="34" charset="0"/>
                <a:cs typeface="Calibri" pitchFamily="34" charset="0"/>
              </a:rPr>
              <a:t>2021 - 2027</a:t>
            </a:r>
            <a:br>
              <a:rPr lang="el-GR" sz="1800" b="1" dirty="0">
                <a:solidFill>
                  <a:srgbClr val="113664"/>
                </a:solidFill>
                <a:latin typeface="Century Gothic" pitchFamily="34" charset="0"/>
                <a:cs typeface="Calibri" pitchFamily="34" charset="0"/>
              </a:rPr>
            </a:br>
            <a:r>
              <a:rPr lang="el-GR" sz="1800" dirty="0">
                <a:solidFill>
                  <a:srgbClr val="113664"/>
                </a:solidFill>
                <a:latin typeface="Century Gothic" pitchFamily="34" charset="0"/>
                <a:cs typeface="Calibri" pitchFamily="34" charset="0"/>
              </a:rPr>
              <a:t>του ενιαίου λειτουργικού αστικού πόλου </a:t>
            </a:r>
            <a:r>
              <a:rPr lang="el-GR" sz="1800" b="1" dirty="0">
                <a:solidFill>
                  <a:srgbClr val="318AA3"/>
                </a:solidFill>
                <a:latin typeface="Century Gothic" pitchFamily="34" charset="0"/>
                <a:cs typeface="Calibri" pitchFamily="34" charset="0"/>
              </a:rPr>
              <a:t>Αργοστολίου-Ληξουρίου </a:t>
            </a:r>
            <a:br>
              <a:rPr lang="el-GR" sz="1800" b="1" dirty="0">
                <a:solidFill>
                  <a:srgbClr val="318AA3"/>
                </a:solidFill>
                <a:latin typeface="Century Gothic" pitchFamily="34" charset="0"/>
                <a:cs typeface="Calibri" pitchFamily="34" charset="0"/>
              </a:rPr>
            </a:br>
            <a:endParaRPr lang="el-GR" sz="1800" b="1" dirty="0">
              <a:solidFill>
                <a:srgbClr val="318AA3"/>
              </a:solidFill>
              <a:latin typeface="Century Gothic" pitchFamily="34" charset="0"/>
              <a:cs typeface="Calibri" pitchFamily="34" charset="0"/>
            </a:endParaRPr>
          </a:p>
        </p:txBody>
      </p:sp>
      <p:sp>
        <p:nvSpPr>
          <p:cNvPr id="13" name="1 - Τίτλος"/>
          <p:cNvSpPr txBox="1">
            <a:spLocks/>
          </p:cNvSpPr>
          <p:nvPr/>
        </p:nvSpPr>
        <p:spPr>
          <a:xfrm>
            <a:off x="395536" y="980728"/>
            <a:ext cx="8352928" cy="2132856"/>
          </a:xfrm>
          <a:prstGeom prst="rect">
            <a:avLst/>
          </a:prstGeom>
        </p:spPr>
        <p:txBody>
          <a:bodyPr vert="horz" lIns="91440" tIns="45720" rIns="91440" bIns="45720" rtlCol="0" anchor="ctr">
            <a:noAutofit/>
          </a:bodyPr>
          <a:lstStyle/>
          <a:p>
            <a:r>
              <a:rPr lang="el-GR" b="1" dirty="0">
                <a:solidFill>
                  <a:srgbClr val="318AA3"/>
                </a:solidFill>
                <a:latin typeface="Century Gothic" pitchFamily="34" charset="0"/>
                <a:ea typeface="+mj-ea"/>
                <a:cs typeface="Calibri" pitchFamily="34" charset="0"/>
              </a:rPr>
              <a:t>Τι είναι η ΣΒΑΑ;</a:t>
            </a:r>
          </a:p>
          <a:p>
            <a:pPr lvl="1">
              <a:buFont typeface="Arial" pitchFamily="34" charset="0"/>
              <a:buChar char="•"/>
            </a:pPr>
            <a:r>
              <a:rPr lang="el-GR" sz="1300" dirty="0">
                <a:solidFill>
                  <a:srgbClr val="113664"/>
                </a:solidFill>
                <a:latin typeface="Century Gothic" pitchFamily="34" charset="0"/>
                <a:ea typeface="+mj-ea"/>
                <a:cs typeface="Calibri" pitchFamily="34" charset="0"/>
              </a:rPr>
              <a:t>Ολοκληρωμένο σχέδιο ανάπτυξης πόλεων</a:t>
            </a:r>
          </a:p>
          <a:p>
            <a:pPr lvl="1">
              <a:buFont typeface="Arial" pitchFamily="34" charset="0"/>
              <a:buChar char="•"/>
            </a:pPr>
            <a:r>
              <a:rPr lang="el-GR" sz="1300" dirty="0">
                <a:solidFill>
                  <a:srgbClr val="113664"/>
                </a:solidFill>
                <a:latin typeface="Century Gothic" pitchFamily="34" charset="0"/>
                <a:ea typeface="+mj-ea"/>
                <a:cs typeface="Calibri" pitchFamily="34" charset="0"/>
              </a:rPr>
              <a:t>Χρηματοδότηση: το Ευρωπαϊκό Ταμείο Περιφερειακής Ανάπτυξης </a:t>
            </a:r>
            <a:r>
              <a:rPr lang="el-GR" sz="1300" b="1" dirty="0">
                <a:solidFill>
                  <a:srgbClr val="113664"/>
                </a:solidFill>
                <a:latin typeface="Century Gothic" pitchFamily="34" charset="0"/>
                <a:ea typeface="+mj-ea"/>
                <a:cs typeface="Calibri" pitchFamily="34" charset="0"/>
              </a:rPr>
              <a:t>(ΕΤΠΑ) </a:t>
            </a:r>
            <a:r>
              <a:rPr lang="el-GR" sz="1300" dirty="0">
                <a:solidFill>
                  <a:srgbClr val="113664"/>
                </a:solidFill>
                <a:latin typeface="Century Gothic" pitchFamily="34" charset="0"/>
                <a:ea typeface="+mj-ea"/>
                <a:cs typeface="Calibri" pitchFamily="34" charset="0"/>
              </a:rPr>
              <a:t>και το Ευρωπαϊκό Κοινωνικό Ταμείο+ </a:t>
            </a:r>
            <a:r>
              <a:rPr lang="el-GR" sz="1300" b="1" dirty="0">
                <a:solidFill>
                  <a:srgbClr val="113664"/>
                </a:solidFill>
                <a:latin typeface="Century Gothic" pitchFamily="34" charset="0"/>
                <a:ea typeface="+mj-ea"/>
                <a:cs typeface="Calibri" pitchFamily="34" charset="0"/>
              </a:rPr>
              <a:t>(ΕΚΤ+) </a:t>
            </a:r>
          </a:p>
          <a:p>
            <a:pPr lvl="1">
              <a:buFont typeface="Arial" pitchFamily="34" charset="0"/>
              <a:buChar char="•"/>
            </a:pPr>
            <a:r>
              <a:rPr lang="el-GR" sz="1300" dirty="0">
                <a:solidFill>
                  <a:srgbClr val="113664"/>
                </a:solidFill>
                <a:latin typeface="Century Gothic" pitchFamily="34" charset="0"/>
                <a:ea typeface="+mj-ea"/>
                <a:cs typeface="Calibri" pitchFamily="34" charset="0"/>
              </a:rPr>
              <a:t>Στόχος η βελτίωση ποιότητας ζωής</a:t>
            </a:r>
          </a:p>
          <a:p>
            <a:pPr lvl="1">
              <a:buFont typeface="Arial" pitchFamily="34" charset="0"/>
              <a:buChar char="•"/>
            </a:pPr>
            <a:r>
              <a:rPr lang="el-GR" sz="1300" dirty="0">
                <a:solidFill>
                  <a:srgbClr val="113664"/>
                </a:solidFill>
                <a:latin typeface="Century Gothic" pitchFamily="34" charset="0"/>
                <a:ea typeface="+mj-ea"/>
                <a:cs typeface="Calibri" pitchFamily="34" charset="0"/>
              </a:rPr>
              <a:t>Συνδυάζει περιβάλλον οικονομία και κοινωνία</a:t>
            </a:r>
          </a:p>
          <a:p>
            <a:pPr lvl="1">
              <a:buFont typeface="Arial" pitchFamily="34" charset="0"/>
              <a:buChar char="•"/>
            </a:pPr>
            <a:r>
              <a:rPr lang="el-GR" sz="1300" dirty="0">
                <a:solidFill>
                  <a:srgbClr val="113664"/>
                </a:solidFill>
                <a:latin typeface="Century Gothic" pitchFamily="34" charset="0"/>
                <a:ea typeface="+mj-ea"/>
                <a:cs typeface="Calibri" pitchFamily="34" charset="0"/>
              </a:rPr>
              <a:t>Περιλαμβάνει «έξυπνες και βιώσιμες λύσεις»</a:t>
            </a:r>
          </a:p>
          <a:p>
            <a:endParaRPr lang="en-US" sz="1300" dirty="0">
              <a:solidFill>
                <a:srgbClr val="002060"/>
              </a:solidFill>
              <a:latin typeface="Century Gothic" pitchFamily="34" charset="0"/>
              <a:ea typeface="+mj-ea"/>
              <a:cs typeface="Calibri" pitchFamily="34" charset="0"/>
            </a:endParaRPr>
          </a:p>
          <a:p>
            <a:endParaRPr lang="en-US" sz="1300" dirty="0">
              <a:solidFill>
                <a:srgbClr val="002060"/>
              </a:solidFill>
              <a:latin typeface="Century Gothic" pitchFamily="34" charset="0"/>
              <a:ea typeface="+mj-ea"/>
              <a:cs typeface="Calibri" pitchFamily="34" charset="0"/>
            </a:endParaRPr>
          </a:p>
          <a:p>
            <a:endParaRPr lang="en-US" sz="1300" dirty="0">
              <a:solidFill>
                <a:srgbClr val="002060"/>
              </a:solidFill>
              <a:latin typeface="Century Gothic" pitchFamily="34" charset="0"/>
              <a:ea typeface="+mj-ea"/>
              <a:cs typeface="Calibri" pitchFamily="34" charset="0"/>
            </a:endParaRPr>
          </a:p>
          <a:p>
            <a:endParaRPr lang="el-GR" sz="1300" dirty="0">
              <a:solidFill>
                <a:srgbClr val="002060"/>
              </a:solidFill>
              <a:latin typeface="Century Gothic" pitchFamily="34" charset="0"/>
              <a:ea typeface="+mj-ea"/>
              <a:cs typeface="Calibri" pitchFamily="34" charset="0"/>
            </a:endParaRPr>
          </a:p>
        </p:txBody>
      </p:sp>
      <p:sp>
        <p:nvSpPr>
          <p:cNvPr id="25" name="24 - Ορθογώνιο"/>
          <p:cNvSpPr/>
          <p:nvPr/>
        </p:nvSpPr>
        <p:spPr>
          <a:xfrm>
            <a:off x="0" y="5949280"/>
            <a:ext cx="9144000" cy="369332"/>
          </a:xfrm>
          <a:prstGeom prst="rect">
            <a:avLst/>
          </a:prstGeom>
        </p:spPr>
        <p:txBody>
          <a:bodyPr wrap="square">
            <a:spAutoFit/>
          </a:bodyPr>
          <a:lstStyle/>
          <a:p>
            <a:pPr algn="ctr"/>
            <a:r>
              <a:rPr lang="el-GR" b="1" i="1" dirty="0">
                <a:solidFill>
                  <a:srgbClr val="4D6269"/>
                </a:solidFill>
                <a:latin typeface="Century Gothic" pitchFamily="34" charset="0"/>
                <a:cs typeface="Calibri" pitchFamily="34" charset="0"/>
              </a:rPr>
              <a:t>Η ΣΒΑΑ συνδέει την ανάπτυξη με τη βιωσιμότητα και την ανθεκτικότητα</a:t>
            </a:r>
          </a:p>
        </p:txBody>
      </p:sp>
      <p:graphicFrame>
        <p:nvGraphicFramePr>
          <p:cNvPr id="9" name="8 - Διάγραμμα"/>
          <p:cNvGraphicFramePr/>
          <p:nvPr/>
        </p:nvGraphicFramePr>
        <p:xfrm>
          <a:off x="395536" y="4293096"/>
          <a:ext cx="8424936"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 TextBox"/>
          <p:cNvSpPr txBox="1"/>
          <p:nvPr/>
        </p:nvSpPr>
        <p:spPr>
          <a:xfrm>
            <a:off x="323528" y="2564904"/>
            <a:ext cx="4320000" cy="1261884"/>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l-GR" sz="1600" b="1" dirty="0">
                <a:solidFill>
                  <a:srgbClr val="113664"/>
                </a:solidFill>
                <a:latin typeface="Century Gothic" pitchFamily="34" charset="0"/>
                <a:ea typeface="+mj-ea"/>
                <a:cs typeface="Calibri" pitchFamily="34" charset="0"/>
              </a:rPr>
              <a:t>Στόχοι</a:t>
            </a:r>
          </a:p>
          <a:p>
            <a:pPr lvl="0">
              <a:buFont typeface="Wingdings" pitchFamily="2" charset="2"/>
              <a:buChar char="ü"/>
            </a:pPr>
            <a:r>
              <a:rPr lang="el-GR" sz="1200" dirty="0">
                <a:solidFill>
                  <a:schemeClr val="tx1"/>
                </a:solidFill>
                <a:latin typeface="Century Gothic" pitchFamily="34" charset="0"/>
                <a:ea typeface="+mj-ea"/>
                <a:cs typeface="Calibri" pitchFamily="34" charset="0"/>
              </a:rPr>
              <a:t>Βελτίωση καθημερινότητας των πολιτών</a:t>
            </a:r>
          </a:p>
          <a:p>
            <a:pPr lvl="0">
              <a:buFont typeface="Wingdings" pitchFamily="2" charset="2"/>
              <a:buChar char="ü"/>
            </a:pPr>
            <a:r>
              <a:rPr lang="el-GR" sz="1200" dirty="0">
                <a:solidFill>
                  <a:schemeClr val="tx1"/>
                </a:solidFill>
                <a:latin typeface="Century Gothic" pitchFamily="34" charset="0"/>
                <a:ea typeface="+mj-ea"/>
                <a:cs typeface="Calibri" pitchFamily="34" charset="0"/>
              </a:rPr>
              <a:t>Δημιουργία βιώσιμων και αστικών χώρων</a:t>
            </a:r>
          </a:p>
          <a:p>
            <a:pPr lvl="0">
              <a:buFont typeface="Wingdings" pitchFamily="2" charset="2"/>
              <a:buChar char="ü"/>
            </a:pPr>
            <a:r>
              <a:rPr lang="el-GR" sz="1200" dirty="0">
                <a:solidFill>
                  <a:schemeClr val="tx1"/>
                </a:solidFill>
                <a:latin typeface="Century Gothic" pitchFamily="34" charset="0"/>
                <a:ea typeface="+mj-ea"/>
                <a:cs typeface="Calibri" pitchFamily="34" charset="0"/>
              </a:rPr>
              <a:t>Ενίσχυση της ανθεκτικότητας απέναντι στις σύγχρονες προκλήσεις</a:t>
            </a:r>
          </a:p>
          <a:p>
            <a:pPr lvl="0" algn="just">
              <a:buFont typeface="Wingdings" pitchFamily="2" charset="2"/>
              <a:buChar char="ü"/>
            </a:pPr>
            <a:r>
              <a:rPr lang="el-GR" sz="1200" dirty="0">
                <a:solidFill>
                  <a:schemeClr val="tx1"/>
                </a:solidFill>
                <a:latin typeface="Century Gothic" pitchFamily="34" charset="0"/>
                <a:ea typeface="+mj-ea"/>
                <a:cs typeface="Calibri" pitchFamily="34" charset="0"/>
              </a:rPr>
              <a:t>Προώθηση καινοτομίας και τεχνολογίας</a:t>
            </a:r>
          </a:p>
        </p:txBody>
      </p:sp>
      <p:sp>
        <p:nvSpPr>
          <p:cNvPr id="11" name="10 - TextBox"/>
          <p:cNvSpPr txBox="1"/>
          <p:nvPr/>
        </p:nvSpPr>
        <p:spPr>
          <a:xfrm>
            <a:off x="4644008" y="2636912"/>
            <a:ext cx="4320000" cy="907941"/>
          </a:xfrm>
          <a:prstGeom prst="rect">
            <a:avLst/>
          </a:prstGeom>
          <a:noFill/>
        </p:spPr>
        <p:txBody>
          <a:bodyPr wrap="square" rtlCol="0">
            <a:spAutoFit/>
          </a:bodyPr>
          <a:lstStyle/>
          <a:p>
            <a:r>
              <a:rPr lang="el-GR" sz="1600" b="1" dirty="0">
                <a:solidFill>
                  <a:srgbClr val="113664"/>
                </a:solidFill>
                <a:latin typeface="Century Gothic" pitchFamily="34" charset="0"/>
                <a:ea typeface="+mj-ea"/>
                <a:cs typeface="Calibri" pitchFamily="34" charset="0"/>
              </a:rPr>
              <a:t>Ανταπόκριση σε ανάγκες</a:t>
            </a:r>
          </a:p>
          <a:p>
            <a:pPr>
              <a:buFont typeface="Wingdings" pitchFamily="2" charset="2"/>
              <a:buChar char="Ø"/>
            </a:pPr>
            <a:r>
              <a:rPr lang="el-GR" sz="1200" dirty="0">
                <a:latin typeface="Century Gothic" pitchFamily="34" charset="0"/>
                <a:ea typeface="+mj-ea"/>
                <a:cs typeface="Calibri" pitchFamily="34" charset="0"/>
              </a:rPr>
              <a:t>Κάλυψη των αναγκών της τοπικής κοινωνίας </a:t>
            </a:r>
          </a:p>
          <a:p>
            <a:pPr>
              <a:buFont typeface="Wingdings" pitchFamily="2" charset="2"/>
              <a:buChar char="Ø"/>
            </a:pPr>
            <a:r>
              <a:rPr lang="el-GR" sz="1200" dirty="0">
                <a:latin typeface="Century Gothic" pitchFamily="34" charset="0"/>
                <a:ea typeface="+mj-ea"/>
                <a:cs typeface="Calibri" pitchFamily="34" charset="0"/>
              </a:rPr>
              <a:t>Ευθυγράμμιση με τις ευρωπαϊκές και εθνικές πολιτικές</a:t>
            </a:r>
          </a:p>
          <a:p>
            <a:pPr>
              <a:buFont typeface="Wingdings" pitchFamily="2" charset="2"/>
              <a:buChar char="Ø"/>
            </a:pPr>
            <a:r>
              <a:rPr lang="el-GR" sz="1200" dirty="0">
                <a:latin typeface="Century Gothic" pitchFamily="34" charset="0"/>
                <a:ea typeface="+mj-ea"/>
                <a:cs typeface="Calibri" pitchFamily="34" charset="0"/>
              </a:rPr>
              <a:t>Στήριξη της βιώσιμης αστικής ανάπτυξη</a:t>
            </a:r>
            <a:r>
              <a:rPr lang="el-GR" sz="1300" dirty="0">
                <a:latin typeface="Century Gothic" pitchFamily="34" charset="0"/>
                <a:ea typeface="+mj-ea"/>
                <a:cs typeface="Calibri" pitchFamily="34" charset="0"/>
              </a:rPr>
              <a:t>ς</a:t>
            </a:r>
          </a:p>
        </p:txBody>
      </p:sp>
      <p:sp>
        <p:nvSpPr>
          <p:cNvPr id="12" name="11 - TextBox"/>
          <p:cNvSpPr txBox="1"/>
          <p:nvPr/>
        </p:nvSpPr>
        <p:spPr>
          <a:xfrm>
            <a:off x="3419872" y="3933056"/>
            <a:ext cx="2284600" cy="338554"/>
          </a:xfrm>
          <a:prstGeom prst="rect">
            <a:avLst/>
          </a:prstGeom>
          <a:noFill/>
        </p:spPr>
        <p:txBody>
          <a:bodyPr wrap="none" rtlCol="0">
            <a:spAutoFit/>
          </a:bodyPr>
          <a:lstStyle/>
          <a:p>
            <a:r>
              <a:rPr lang="el-GR" sz="1600" b="1" dirty="0">
                <a:solidFill>
                  <a:srgbClr val="113664"/>
                </a:solidFill>
                <a:latin typeface="Century Gothic" pitchFamily="34" charset="0"/>
                <a:ea typeface="+mj-ea"/>
                <a:cs typeface="Calibri" pitchFamily="34" charset="0"/>
              </a:rPr>
              <a:t>Άξονες Παρέμβασης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22529" name="Rectangle 1"/>
          <p:cNvSpPr>
            <a:spLocks noChangeArrowheads="1"/>
          </p:cNvSpPr>
          <p:nvPr/>
        </p:nvSpPr>
        <p:spPr bwMode="auto">
          <a:xfrm>
            <a:off x="251520" y="1052736"/>
            <a:ext cx="9144000" cy="2056941"/>
          </a:xfrm>
          <a:prstGeom prst="rect">
            <a:avLst/>
          </a:prstGeom>
          <a:noFill/>
          <a:ln w="9525">
            <a:noFill/>
            <a:miter lim="800000"/>
            <a:headEnd/>
            <a:tailEnd/>
          </a:ln>
          <a:effec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800" b="1" i="0" u="none" strike="noStrike" cap="none" normalizeH="0" baseline="0" dirty="0">
                <a:ln>
                  <a:noFill/>
                </a:ln>
                <a:solidFill>
                  <a:srgbClr val="318AA3"/>
                </a:solidFill>
                <a:effectLst/>
                <a:latin typeface="Century Gothic" pitchFamily="34" charset="0"/>
                <a:ea typeface="Times New Roman" pitchFamily="18" charset="0"/>
                <a:cs typeface="Times New Roman" pitchFamily="18" charset="0"/>
              </a:rPr>
              <a:t>Γιατί γίνεται η διαβούλευση;</a:t>
            </a:r>
            <a:endParaRPr kumimoji="0" lang="el-GR" sz="600" b="0" i="0" u="none" strike="noStrike" cap="none" normalizeH="0" baseline="0" dirty="0">
              <a:ln>
                <a:noFill/>
              </a:ln>
              <a:solidFill>
                <a:srgbClr val="318AA3"/>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2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Συμμετοχή πολιτών και φορέων</a:t>
            </a:r>
            <a:endParaRPr kumimoji="0" lang="el-GR" sz="11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2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Καταγραφή αναγκών και προτάσεων</a:t>
            </a:r>
            <a:endParaRPr kumimoji="0" lang="el-GR" sz="11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2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Συνδιαμόρφωση της στρατηγικής</a:t>
            </a:r>
            <a:endParaRPr kumimoji="0" lang="el-GR" sz="1100" b="0" i="0" u="none" strike="noStrike" cap="none" normalizeH="0" baseline="0" dirty="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2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Ενίσχυση διαφάνειας και συνεργασίας</a:t>
            </a:r>
            <a:endParaRPr kumimoji="0" lang="el-GR" sz="6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3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1" u="none" strike="noStrike" cap="none" normalizeH="0" baseline="0" dirty="0">
                <a:ln>
                  <a:noFill/>
                </a:ln>
                <a:solidFill>
                  <a:srgbClr val="4D6269"/>
                </a:solidFill>
                <a:effectLst/>
                <a:latin typeface="Century Gothic" pitchFamily="34" charset="0"/>
                <a:ea typeface="Times New Roman" pitchFamily="18" charset="0"/>
                <a:cs typeface="Times New Roman" pitchFamily="18" charset="0"/>
              </a:rPr>
              <a:t>Η πόλη σχεδιάζεται μαζί με τους πολίτες της</a:t>
            </a:r>
            <a:endParaRPr kumimoji="0" lang="el-GR" sz="1400" b="1" i="1" u="none" strike="noStrike" cap="none" normalizeH="0" baseline="0" dirty="0">
              <a:ln>
                <a:noFill/>
              </a:ln>
              <a:solidFill>
                <a:srgbClr val="4D6269"/>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3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Century Gothic" pitchFamily="34" charset="0"/>
              <a:cs typeface="Arial" pitchFamily="34" charset="0"/>
            </a:endParaRPr>
          </a:p>
        </p:txBody>
      </p:sp>
      <p:sp>
        <p:nvSpPr>
          <p:cNvPr id="16"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rPr>
              <a:t>ΣΤΡΑΤΗΓΙΚΗ  </a:t>
            </a:r>
            <a:r>
              <a:rPr lang="el-GR" sz="1800" b="1" dirty="0">
                <a:solidFill>
                  <a:srgbClr val="318AA3"/>
                </a:solidFill>
                <a:latin typeface="Century Gothic" pitchFamily="34" charset="0"/>
              </a:rPr>
              <a:t>ΒΙΩΣΙΜΗΣ ΑΣΤΙΚΗΣ  </a:t>
            </a: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113664"/>
                </a:solidFill>
                <a:latin typeface="Century Gothic" pitchFamily="34" charset="0"/>
              </a:rPr>
              <a:t>2021 - 2027</a:t>
            </a:r>
            <a:br>
              <a:rPr lang="el-GR" sz="1800" b="1" dirty="0">
                <a:solidFill>
                  <a:srgbClr val="113664"/>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r>
              <a:rPr lang="el-GR" sz="1800" b="1" dirty="0">
                <a:solidFill>
                  <a:srgbClr val="318AA3"/>
                </a:solidFill>
                <a:latin typeface="Century Gothic" pitchFamily="34" charset="0"/>
              </a:rPr>
              <a:t>Αργοστολίου-Ληξουρίου </a:t>
            </a:r>
            <a:br>
              <a:rPr lang="el-GR" sz="1800" b="1" dirty="0">
                <a:solidFill>
                  <a:srgbClr val="318AA3"/>
                </a:solidFill>
                <a:latin typeface="Century Gothic" pitchFamily="34" charset="0"/>
              </a:rPr>
            </a:br>
            <a:endParaRPr lang="el-GR" sz="1800" b="1" dirty="0">
              <a:solidFill>
                <a:srgbClr val="318AA3"/>
              </a:solidFill>
              <a:latin typeface="Century Gothic" pitchFamily="34" charset="0"/>
            </a:endParaRPr>
          </a:p>
        </p:txBody>
      </p:sp>
      <p:sp>
        <p:nvSpPr>
          <p:cNvPr id="10" name="Rectangle 7"/>
          <p:cNvSpPr>
            <a:spLocks noChangeArrowheads="1"/>
          </p:cNvSpPr>
          <p:nvPr/>
        </p:nvSpPr>
        <p:spPr bwMode="auto">
          <a:xfrm>
            <a:off x="323528" y="4509120"/>
            <a:ext cx="2223686" cy="1441388"/>
          </a:xfrm>
          <a:prstGeom prst="rect">
            <a:avLst/>
          </a:prstGeom>
          <a:noFill/>
          <a:ln w="9525">
            <a:noFill/>
            <a:miter lim="800000"/>
            <a:headEnd/>
            <a:tailEnd/>
          </a:ln>
          <a:effectLst/>
        </p:spPr>
        <p:txBody>
          <a:bodyPr vert="horz" wrap="non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b="1" dirty="0">
                <a:solidFill>
                  <a:srgbClr val="318AA3"/>
                </a:solidFill>
                <a:latin typeface="Century Gothic" pitchFamily="34" charset="0"/>
                <a:ea typeface="Times New Roman" pitchFamily="18" charset="0"/>
                <a:cs typeface="Times New Roman" pitchFamily="18" charset="0"/>
              </a:rPr>
              <a:t>Πώς συμμετέχουν;</a:t>
            </a:r>
          </a:p>
          <a:p>
            <a:pPr marL="0" marR="0" lvl="0" indent="0" algn="l" defTabSz="914400" rtl="0" eaLnBrk="0" fontAlgn="base" latinLnBrk="0" hangingPunct="0">
              <a:lnSpc>
                <a:spcPct val="100000"/>
              </a:lnSpc>
              <a:spcBef>
                <a:spcPct val="0"/>
              </a:spcBef>
              <a:spcAft>
                <a:spcPct val="0"/>
              </a:spcAft>
              <a:buClrTx/>
              <a:buSzTx/>
              <a:buFontTx/>
              <a:buChar char="•"/>
              <a:tabLst/>
            </a:pPr>
            <a:r>
              <a:rPr lang="el-GR" sz="1200" dirty="0">
                <a:latin typeface="Century Gothic" pitchFamily="34" charset="0"/>
                <a:ea typeface="Times New Roman" pitchFamily="18" charset="0"/>
                <a:cs typeface="Times New Roman" pitchFamily="18" charset="0"/>
              </a:rPr>
              <a:t>Υποβολή προτάσεων</a:t>
            </a:r>
          </a:p>
          <a:p>
            <a:pPr marL="0" marR="0" lvl="0" indent="0" algn="l" defTabSz="914400" rtl="0" eaLnBrk="0" fontAlgn="base" latinLnBrk="0" hangingPunct="0">
              <a:lnSpc>
                <a:spcPct val="100000"/>
              </a:lnSpc>
              <a:spcBef>
                <a:spcPct val="0"/>
              </a:spcBef>
              <a:spcAft>
                <a:spcPct val="0"/>
              </a:spcAft>
              <a:buClrTx/>
              <a:buSzTx/>
              <a:buFontTx/>
              <a:buChar char="•"/>
              <a:tabLst/>
            </a:pPr>
            <a:r>
              <a:rPr lang="el-GR" sz="1200" dirty="0">
                <a:latin typeface="Century Gothic" pitchFamily="34" charset="0"/>
                <a:ea typeface="Times New Roman" pitchFamily="18" charset="0"/>
                <a:cs typeface="Times New Roman" pitchFamily="18" charset="0"/>
              </a:rPr>
              <a:t>Ηλεκτρονική διαβούλευση</a:t>
            </a:r>
          </a:p>
          <a:p>
            <a:pPr marL="0" marR="0" lvl="0" indent="0" algn="l" defTabSz="914400" rtl="0" eaLnBrk="0" fontAlgn="base" latinLnBrk="0" hangingPunct="0">
              <a:lnSpc>
                <a:spcPct val="100000"/>
              </a:lnSpc>
              <a:spcBef>
                <a:spcPct val="0"/>
              </a:spcBef>
              <a:spcAft>
                <a:spcPct val="0"/>
              </a:spcAft>
              <a:buClrTx/>
              <a:buSzTx/>
              <a:buFontTx/>
              <a:buChar char="•"/>
              <a:tabLst/>
            </a:pPr>
            <a:r>
              <a:rPr lang="el-GR" sz="1200" dirty="0">
                <a:latin typeface="Century Gothic" pitchFamily="34" charset="0"/>
                <a:ea typeface="Times New Roman" pitchFamily="18" charset="0"/>
                <a:cs typeface="Times New Roman" pitchFamily="18" charset="0"/>
              </a:rPr>
              <a:t>Ημερίδες και workshops</a:t>
            </a:r>
          </a:p>
          <a:p>
            <a:pPr marL="0" marR="0" lvl="0" indent="0" algn="l" defTabSz="914400" rtl="0" eaLnBrk="0" fontAlgn="base" latinLnBrk="0" hangingPunct="0">
              <a:lnSpc>
                <a:spcPct val="100000"/>
              </a:lnSpc>
              <a:spcBef>
                <a:spcPct val="0"/>
              </a:spcBef>
              <a:spcAft>
                <a:spcPct val="0"/>
              </a:spcAft>
              <a:buClrTx/>
              <a:buSzTx/>
              <a:buFontTx/>
              <a:buChar char="•"/>
              <a:tabLst/>
            </a:pPr>
            <a:r>
              <a:rPr lang="el-GR" sz="1200" dirty="0">
                <a:latin typeface="Century Gothic" pitchFamily="34" charset="0"/>
                <a:ea typeface="Times New Roman" pitchFamily="18" charset="0"/>
                <a:cs typeface="Times New Roman" pitchFamily="18" charset="0"/>
              </a:rPr>
              <a:t>Συνεργασία με φορείς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1" name="10 - Διάγραμμα"/>
          <p:cNvGraphicFramePr/>
          <p:nvPr/>
        </p:nvGraphicFramePr>
        <p:xfrm>
          <a:off x="3779912" y="764704"/>
          <a:ext cx="489654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 Ορθογώνιο"/>
          <p:cNvSpPr/>
          <p:nvPr/>
        </p:nvSpPr>
        <p:spPr>
          <a:xfrm>
            <a:off x="323528" y="2852936"/>
            <a:ext cx="4572000" cy="1292662"/>
          </a:xfrm>
          <a:prstGeom prst="rect">
            <a:avLst/>
          </a:prstGeom>
        </p:spPr>
        <p:txBody>
          <a:bodyPr>
            <a:spAutoFit/>
          </a:bodyPr>
          <a:lstStyle/>
          <a:p>
            <a:pPr lvl="0"/>
            <a:r>
              <a:rPr lang="el-GR" b="1" dirty="0">
                <a:solidFill>
                  <a:srgbClr val="318AA3"/>
                </a:solidFill>
                <a:latin typeface="Century Gothic" pitchFamily="34" charset="0"/>
                <a:ea typeface="Times New Roman" pitchFamily="18" charset="0"/>
                <a:cs typeface="Times New Roman" pitchFamily="18" charset="0"/>
              </a:rPr>
              <a:t>Ποιοι συμμετέχουν;</a:t>
            </a:r>
          </a:p>
          <a:p>
            <a:pPr lvl="0">
              <a:buFont typeface="Arial" pitchFamily="34" charset="0"/>
              <a:buChar char="•"/>
            </a:pPr>
            <a:r>
              <a:rPr lang="en-US" sz="1200" dirty="0" err="1">
                <a:latin typeface="Century Gothic" pitchFamily="34" charset="0"/>
                <a:ea typeface="Times New Roman" pitchFamily="18" charset="0"/>
                <a:cs typeface="Times New Roman" pitchFamily="18" charset="0"/>
              </a:rPr>
              <a:t>Επιστημονικοί</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φορείς</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και</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Επιμελητήρια</a:t>
            </a:r>
            <a:r>
              <a:rPr lang="en-US" sz="1200" dirty="0">
                <a:latin typeface="Century Gothic" pitchFamily="34" charset="0"/>
                <a:ea typeface="Times New Roman" pitchFamily="18" charset="0"/>
                <a:cs typeface="Times New Roman" pitchFamily="18" charset="0"/>
              </a:rPr>
              <a:t> </a:t>
            </a:r>
            <a:endParaRPr lang="el-GR" sz="1200" dirty="0">
              <a:latin typeface="Century Gothic" pitchFamily="34" charset="0"/>
              <a:ea typeface="Times New Roman" pitchFamily="18" charset="0"/>
              <a:cs typeface="Times New Roman" pitchFamily="18" charset="0"/>
            </a:endParaRPr>
          </a:p>
          <a:p>
            <a:pPr lvl="0">
              <a:buFont typeface="Arial" pitchFamily="34" charset="0"/>
              <a:buChar char="•"/>
            </a:pPr>
            <a:r>
              <a:rPr lang="en-US" sz="1200" dirty="0" err="1">
                <a:latin typeface="Century Gothic" pitchFamily="34" charset="0"/>
                <a:ea typeface="Times New Roman" pitchFamily="18" charset="0"/>
                <a:cs typeface="Times New Roman" pitchFamily="18" charset="0"/>
              </a:rPr>
              <a:t>Επαγγελματικοί</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και</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εμπορικοί</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σύλλογοι</a:t>
            </a:r>
            <a:r>
              <a:rPr lang="en-US" sz="1200" dirty="0">
                <a:latin typeface="Century Gothic" pitchFamily="34" charset="0"/>
                <a:ea typeface="Times New Roman" pitchFamily="18" charset="0"/>
                <a:cs typeface="Times New Roman" pitchFamily="18" charset="0"/>
              </a:rPr>
              <a:t> </a:t>
            </a:r>
            <a:endParaRPr lang="el-GR" sz="1200" dirty="0">
              <a:latin typeface="Century Gothic" pitchFamily="34" charset="0"/>
              <a:ea typeface="Times New Roman" pitchFamily="18" charset="0"/>
              <a:cs typeface="Times New Roman" pitchFamily="18" charset="0"/>
            </a:endParaRPr>
          </a:p>
          <a:p>
            <a:pPr lvl="0">
              <a:buFont typeface="Arial" pitchFamily="34" charset="0"/>
              <a:buChar char="•"/>
            </a:pPr>
            <a:r>
              <a:rPr lang="en-US" sz="1200" dirty="0" err="1">
                <a:latin typeface="Century Gothic" pitchFamily="34" charset="0"/>
                <a:ea typeface="Times New Roman" pitchFamily="18" charset="0"/>
                <a:cs typeface="Times New Roman" pitchFamily="18" charset="0"/>
              </a:rPr>
              <a:t>Πολιτιστικοί</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αθλητικοί</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και</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περιβαλλοντικοί</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σύλλογοι</a:t>
            </a:r>
            <a:r>
              <a:rPr lang="en-US" sz="1200" dirty="0">
                <a:latin typeface="Century Gothic" pitchFamily="34" charset="0"/>
                <a:ea typeface="Times New Roman" pitchFamily="18" charset="0"/>
                <a:cs typeface="Times New Roman" pitchFamily="18" charset="0"/>
              </a:rPr>
              <a:t> </a:t>
            </a:r>
            <a:endParaRPr lang="el-GR" sz="1200" dirty="0">
              <a:latin typeface="Century Gothic" pitchFamily="34" charset="0"/>
              <a:ea typeface="Times New Roman" pitchFamily="18" charset="0"/>
              <a:cs typeface="Times New Roman" pitchFamily="18" charset="0"/>
            </a:endParaRPr>
          </a:p>
          <a:p>
            <a:pPr lvl="0">
              <a:buFont typeface="Arial" pitchFamily="34" charset="0"/>
              <a:buChar char="•"/>
            </a:pPr>
            <a:r>
              <a:rPr lang="en-US" sz="1200" dirty="0" err="1">
                <a:latin typeface="Century Gothic" pitchFamily="34" charset="0"/>
                <a:ea typeface="Times New Roman" pitchFamily="18" charset="0"/>
                <a:cs typeface="Times New Roman" pitchFamily="18" charset="0"/>
              </a:rPr>
              <a:t>Εκπαιδευτικά</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ιδρύματα</a:t>
            </a:r>
            <a:r>
              <a:rPr lang="en-US" sz="1200" dirty="0">
                <a:latin typeface="Century Gothic" pitchFamily="34" charset="0"/>
                <a:ea typeface="Times New Roman" pitchFamily="18" charset="0"/>
                <a:cs typeface="Times New Roman" pitchFamily="18" charset="0"/>
              </a:rPr>
              <a:t> </a:t>
            </a:r>
            <a:endParaRPr lang="el-GR" sz="1200" dirty="0">
              <a:latin typeface="Century Gothic" pitchFamily="34" charset="0"/>
              <a:ea typeface="Times New Roman" pitchFamily="18" charset="0"/>
              <a:cs typeface="Times New Roman" pitchFamily="18" charset="0"/>
            </a:endParaRPr>
          </a:p>
          <a:p>
            <a:pPr lvl="0">
              <a:buFont typeface="Arial" pitchFamily="34" charset="0"/>
              <a:buChar char="•"/>
            </a:pPr>
            <a:r>
              <a:rPr lang="en-US" sz="1200" dirty="0" err="1">
                <a:latin typeface="Century Gothic" pitchFamily="34" charset="0"/>
                <a:ea typeface="Times New Roman" pitchFamily="18" charset="0"/>
                <a:cs typeface="Times New Roman" pitchFamily="18" charset="0"/>
              </a:rPr>
              <a:t>Πολίτες</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και</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τοπικές</a:t>
            </a:r>
            <a:r>
              <a:rPr lang="en-US" sz="1200" dirty="0">
                <a:latin typeface="Century Gothic" pitchFamily="34" charset="0"/>
                <a:ea typeface="Times New Roman" pitchFamily="18" charset="0"/>
                <a:cs typeface="Times New Roman" pitchFamily="18" charset="0"/>
              </a:rPr>
              <a:t> </a:t>
            </a:r>
            <a:r>
              <a:rPr lang="en-US" sz="1200" dirty="0" err="1">
                <a:latin typeface="Century Gothic" pitchFamily="34" charset="0"/>
                <a:ea typeface="Times New Roman" pitchFamily="18" charset="0"/>
                <a:cs typeface="Times New Roman" pitchFamily="18" charset="0"/>
              </a:rPr>
              <a:t>επιχειρήσεις</a:t>
            </a:r>
            <a:r>
              <a:rPr lang="en-US" sz="1200" dirty="0">
                <a:latin typeface="Century Gothic" pitchFamily="34" charset="0"/>
                <a:ea typeface="Times New Roman" pitchFamily="18" charset="0"/>
                <a:cs typeface="Times New Roman" pitchFamily="18" charset="0"/>
              </a:rPr>
              <a:t> </a:t>
            </a:r>
            <a:endParaRPr lang="el-GR" sz="1200" dirty="0">
              <a:latin typeface="Century Gothic" pitchFamily="34" charset="0"/>
              <a:ea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5362"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25603" name="Rectangle 3"/>
          <p:cNvSpPr>
            <a:spLocks noChangeArrowheads="1"/>
          </p:cNvSpPr>
          <p:nvPr/>
        </p:nvSpPr>
        <p:spPr bwMode="auto">
          <a:xfrm>
            <a:off x="251520" y="1028201"/>
            <a:ext cx="2520000" cy="2308324"/>
          </a:xfrm>
          <a:prstGeom prst="rect">
            <a:avLst/>
          </a:prstGeom>
          <a:solidFill>
            <a:srgbClr val="E5F3F7"/>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dirty="0">
                <a:ln>
                  <a:noFill/>
                </a:ln>
                <a:solidFill>
                  <a:srgbClr val="113664"/>
                </a:solidFill>
                <a:effectLst/>
                <a:latin typeface="Century Gothic" pitchFamily="34" charset="0"/>
                <a:ea typeface="Calibri" pitchFamily="34" charset="0"/>
                <a:cs typeface="Tahoma" pitchFamily="34" charset="0"/>
              </a:rPr>
              <a:t>Αστική και Παράκτια </a:t>
            </a:r>
          </a:p>
          <a:p>
            <a:pPr marL="0" marR="0" lvl="0" indent="0"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a:ln>
                  <a:noFill/>
                </a:ln>
                <a:solidFill>
                  <a:srgbClr val="113664"/>
                </a:solidFill>
                <a:effectLst/>
                <a:latin typeface="Century Gothic" pitchFamily="34" charset="0"/>
                <a:ea typeface="Calibri" pitchFamily="34" charset="0"/>
                <a:cs typeface="Tahoma" pitchFamily="34" charset="0"/>
              </a:rPr>
              <a:t>Περιοχή Παρέμβασης</a:t>
            </a:r>
          </a:p>
          <a:p>
            <a:pPr marL="0" marR="0" lvl="0" indent="0"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dirty="0">
                <a:ln>
                  <a:noFill/>
                </a:ln>
                <a:solidFill>
                  <a:srgbClr val="113664"/>
                </a:solidFill>
                <a:effectLst/>
                <a:latin typeface="Century Gothic" pitchFamily="34" charset="0"/>
                <a:ea typeface="Calibri" pitchFamily="34" charset="0"/>
                <a:cs typeface="Tahoma" pitchFamily="34" charset="0"/>
              </a:rPr>
              <a:t>Αργοστολίου – Ληξουρίου</a:t>
            </a:r>
          </a:p>
          <a:p>
            <a:pPr lvl="0" algn="just" fontAlgn="base">
              <a:spcBef>
                <a:spcPct val="0"/>
              </a:spcBef>
              <a:spcAft>
                <a:spcPct val="0"/>
              </a:spcAft>
            </a:pPr>
            <a:r>
              <a:rPr lang="el-GR" sz="1000" dirty="0">
                <a:latin typeface="Century Gothic" pitchFamily="34" charset="0"/>
                <a:ea typeface="Calibri" pitchFamily="34" charset="0"/>
                <a:cs typeface="Tahoma" pitchFamily="34" charset="0"/>
              </a:rPr>
              <a:t>Η περιοχή παρέμβασης (ΠΠ) αφορά τις δύο πόλεις Αργοστολίου και Ληξουρίου που βρίσκονται  στις ακτές του κόλπου του Αργοστολίου. Είναι πρωτεύουσες </a:t>
            </a:r>
            <a:r>
              <a:rPr kumimoji="0" lang="el-GR" sz="1000" b="0" i="0" u="none" strike="noStrike" cap="none" normalizeH="0" baseline="0" dirty="0">
                <a:ln>
                  <a:noFill/>
                </a:ln>
                <a:solidFill>
                  <a:schemeClr val="tx1"/>
                </a:solidFill>
                <a:effectLst/>
                <a:latin typeface="Century Gothic" pitchFamily="34" charset="0"/>
                <a:ea typeface="Calibri" pitchFamily="34" charset="0"/>
                <a:cs typeface="Tahoma" pitchFamily="34" charset="0"/>
              </a:rPr>
              <a:t>των ομώνυμων Δήμων και προσδιορίζονται γεωγραφικά στο δυτικό τμήμα του νησιού της Κεφαλονιάς (κεντροβαρή κοντά στις συντεταγμένες 38°11′ Βόρειο γεωγραφικό πλάτος και 20°27′ Ανατολικό γεωγραφικό μήκος)</a:t>
            </a:r>
            <a:endParaRPr kumimoji="0" lang="el-GR" sz="1000" b="0" i="0" u="none" strike="noStrike" cap="none" normalizeH="0" baseline="0" dirty="0">
              <a:ln>
                <a:noFill/>
              </a:ln>
              <a:solidFill>
                <a:schemeClr val="tx1"/>
              </a:solidFill>
              <a:effectLst/>
              <a:latin typeface="Arial" pitchFamily="34" charset="0"/>
              <a:cs typeface="Arial" pitchFamily="34" charset="0"/>
            </a:endParaRPr>
          </a:p>
        </p:txBody>
      </p:sp>
      <p:sp>
        <p:nvSpPr>
          <p:cNvPr id="25605" name="AutoShape 5" descr="Χάρτης περιοχής παρέμβασης Αργοστολίου - Ληξουρίο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25607" name="AutoShape 7" descr="Χάρτης περιοχής παρέμβασης Αργοστολίου - Ληξουρίο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10"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rPr>
              <a:t>ΣΤΡΑΤΗΓΙΚΗ  </a:t>
            </a:r>
            <a:r>
              <a:rPr lang="el-GR" sz="1800" b="1" dirty="0">
                <a:solidFill>
                  <a:srgbClr val="318AA3"/>
                </a:solidFill>
                <a:latin typeface="Century Gothic" pitchFamily="34" charset="0"/>
              </a:rPr>
              <a:t>ΒΙΩΣΙΜΗΣ ΑΣΤΙΚΗΣ  </a:t>
            </a: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113664"/>
                </a:solidFill>
                <a:latin typeface="Century Gothic" pitchFamily="34" charset="0"/>
              </a:rPr>
              <a:t>2021 - 2027</a:t>
            </a:r>
            <a:br>
              <a:rPr lang="el-GR" sz="1800" b="1" dirty="0">
                <a:solidFill>
                  <a:srgbClr val="113664"/>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r>
              <a:rPr lang="el-GR" sz="1800" b="1" dirty="0">
                <a:solidFill>
                  <a:srgbClr val="318AA3"/>
                </a:solidFill>
                <a:latin typeface="Century Gothic" pitchFamily="34" charset="0"/>
              </a:rPr>
              <a:t>Αργοστολίου-Ληξουρίου </a:t>
            </a:r>
            <a:br>
              <a:rPr lang="el-GR" sz="1800" b="1" dirty="0">
                <a:solidFill>
                  <a:srgbClr val="318AA3"/>
                </a:solidFill>
                <a:latin typeface="Century Gothic" pitchFamily="34" charset="0"/>
              </a:rPr>
            </a:br>
            <a:endParaRPr lang="el-GR" sz="1800" b="1" dirty="0">
              <a:solidFill>
                <a:srgbClr val="318AA3"/>
              </a:solidFill>
              <a:latin typeface="Century Gothic" pitchFamily="34" charset="0"/>
            </a:endParaRPr>
          </a:p>
        </p:txBody>
      </p:sp>
      <p:sp>
        <p:nvSpPr>
          <p:cNvPr id="13" name="Rectangle 3"/>
          <p:cNvSpPr>
            <a:spLocks noChangeArrowheads="1"/>
          </p:cNvSpPr>
          <p:nvPr/>
        </p:nvSpPr>
        <p:spPr bwMode="auto">
          <a:xfrm>
            <a:off x="251520" y="3298411"/>
            <a:ext cx="2520000" cy="3000821"/>
          </a:xfrm>
          <a:prstGeom prst="rect">
            <a:avLst/>
          </a:prstGeom>
          <a:solidFill>
            <a:srgbClr val="FEF9F4"/>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sz="900" b="1" i="0" u="none" strike="noStrike" cap="none" normalizeH="0" baseline="0" dirty="0">
                <a:ln>
                  <a:noFill/>
                </a:ln>
                <a:solidFill>
                  <a:schemeClr val="accent6">
                    <a:lumMod val="75000"/>
                  </a:schemeClr>
                </a:solidFill>
                <a:effectLst/>
                <a:latin typeface="Century Gothic" pitchFamily="34" charset="0"/>
                <a:ea typeface="Calibri" pitchFamily="34" charset="0"/>
                <a:cs typeface="Tahoma" pitchFamily="34" charset="0"/>
              </a:rPr>
              <a:t>α) </a:t>
            </a:r>
            <a:r>
              <a:rPr kumimoji="0" lang="el-GR" sz="900" b="1" i="0" u="none" strike="noStrike" cap="none" normalizeH="0" baseline="0" dirty="0">
                <a:ln>
                  <a:noFill/>
                </a:ln>
                <a:solidFill>
                  <a:schemeClr val="tx1"/>
                </a:solidFill>
                <a:effectLst/>
                <a:latin typeface="Century Gothic" pitchFamily="34" charset="0"/>
                <a:ea typeface="Calibri" pitchFamily="34" charset="0"/>
                <a:cs typeface="Tahoma" pitchFamily="34" charset="0"/>
              </a:rPr>
              <a:t>Το σύνολο της Δημοτικής Κοινότητας Αργοστολίου</a:t>
            </a:r>
            <a:r>
              <a:rPr kumimoji="0" lang="el-GR" sz="900" b="0" i="0" u="none" strike="noStrike" cap="none" normalizeH="0" baseline="0" dirty="0">
                <a:ln>
                  <a:noFill/>
                </a:ln>
                <a:solidFill>
                  <a:schemeClr val="tx1"/>
                </a:solidFill>
                <a:effectLst/>
                <a:latin typeface="Century Gothic" pitchFamily="34" charset="0"/>
                <a:ea typeface="Calibri" pitchFamily="34" charset="0"/>
                <a:cs typeface="Tahoma" pitchFamily="34" charset="0"/>
              </a:rPr>
              <a:t>, με έμφαση στον αστικό ιστό της πόλης (όπως ορίζεται από το ισχύον Γενικό Πολεοδομικό Σχέδιο) και ιδιαίτερα στο ιστορικό – εμπορικό της κέντρο, τις περιφερειακές οδούς, καθώς και το παραλιακό μέτωπο από την λιμνοθάλασσα του Κουτάβου, την Γέφυρα Δεβοσέτου, έως το φάρο των “Αγίων Θεοδώρων”. </a:t>
            </a:r>
            <a:endParaRPr kumimoji="0" lang="el-GR" sz="9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900" b="1" i="0" u="none" strike="noStrike" cap="none" normalizeH="0" baseline="0" dirty="0">
                <a:ln>
                  <a:noFill/>
                </a:ln>
                <a:solidFill>
                  <a:srgbClr val="FF0000"/>
                </a:solidFill>
                <a:effectLst/>
                <a:latin typeface="Century Gothic" pitchFamily="34" charset="0"/>
                <a:ea typeface="Calibri" pitchFamily="34" charset="0"/>
                <a:cs typeface="Tahoma" pitchFamily="34" charset="0"/>
              </a:rPr>
              <a:t>β)</a:t>
            </a:r>
            <a:r>
              <a:rPr kumimoji="0" lang="el-GR" sz="900" b="0" i="0" u="none" strike="noStrike" cap="none" normalizeH="0" baseline="0" dirty="0">
                <a:ln>
                  <a:noFill/>
                </a:ln>
                <a:solidFill>
                  <a:srgbClr val="FF0000"/>
                </a:solidFill>
                <a:effectLst/>
                <a:latin typeface="Century Gothic" pitchFamily="34" charset="0"/>
                <a:ea typeface="Calibri" pitchFamily="34" charset="0"/>
                <a:cs typeface="Tahoma" pitchFamily="34" charset="0"/>
              </a:rPr>
              <a:t> </a:t>
            </a:r>
            <a:r>
              <a:rPr kumimoji="0" lang="el-GR" sz="900" b="1" i="0" u="none" strike="noStrike" cap="none" normalizeH="0" baseline="0" dirty="0">
                <a:ln>
                  <a:noFill/>
                </a:ln>
                <a:solidFill>
                  <a:schemeClr val="tx1"/>
                </a:solidFill>
                <a:effectLst/>
                <a:latin typeface="Century Gothic" pitchFamily="34" charset="0"/>
                <a:ea typeface="Calibri" pitchFamily="34" charset="0"/>
                <a:cs typeface="Tahoma" pitchFamily="34" charset="0"/>
              </a:rPr>
              <a:t>Το σύνολο της Δημοτικής Κοινότητας Ληξουρίου,</a:t>
            </a:r>
            <a:r>
              <a:rPr kumimoji="0" lang="el-GR" sz="900" b="0" i="0" u="none" strike="noStrike" cap="none" normalizeH="0" baseline="0" dirty="0">
                <a:ln>
                  <a:noFill/>
                </a:ln>
                <a:solidFill>
                  <a:schemeClr val="tx1"/>
                </a:solidFill>
                <a:effectLst/>
                <a:latin typeface="Century Gothic" pitchFamily="34" charset="0"/>
                <a:ea typeface="Calibri" pitchFamily="34" charset="0"/>
                <a:cs typeface="Tahoma" pitchFamily="34" charset="0"/>
              </a:rPr>
              <a:t> με έμφαση στον αστικό ιστό της πόλης (όπως ορίζεται από το ισχύον Γενικό Πολεοδομικό Σχέδιο) και ιδιαίτερα στο ιστορικό – εμπορικό της κέντρο, την περιοχή του ποταμού (τουλάχιστον στο τμήμα που βρίσκεται εντός της πόλης), την κεντρική λεωφόρο μέχρι και το παραλιακό μέτωπο, από την περιοχή Λεπέδων, έως τον I.N. Άγιο Σπυρίδωνα (τουλάχιστον στο τμήμα εντός του αστικού ιστού).</a:t>
            </a:r>
            <a:endParaRPr kumimoji="0" lang="el-GR" sz="900" b="0" i="0" u="none" strike="noStrike" cap="none" normalizeH="0" baseline="0" dirty="0">
              <a:ln>
                <a:noFill/>
              </a:ln>
              <a:solidFill>
                <a:schemeClr val="tx1"/>
              </a:solidFill>
              <a:effectLst/>
              <a:latin typeface="Century Gothic" pitchFamily="34" charset="0"/>
              <a:cs typeface="Arial" pitchFamily="34" charset="0"/>
            </a:endParaRPr>
          </a:p>
        </p:txBody>
      </p:sp>
      <p:sp>
        <p:nvSpPr>
          <p:cNvPr id="14" name="Rectangle 3"/>
          <p:cNvSpPr>
            <a:spLocks noChangeArrowheads="1"/>
          </p:cNvSpPr>
          <p:nvPr/>
        </p:nvSpPr>
        <p:spPr bwMode="auto">
          <a:xfrm>
            <a:off x="2843808" y="5085184"/>
            <a:ext cx="2700000" cy="720000"/>
          </a:xfrm>
          <a:prstGeom prst="rect">
            <a:avLst/>
          </a:prstGeom>
          <a:solidFill>
            <a:srgbClr val="E5F3F7"/>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l-GR" sz="800" b="1" dirty="0">
                <a:solidFill>
                  <a:srgbClr val="113664"/>
                </a:solidFill>
                <a:latin typeface="Century Gothic" pitchFamily="34" charset="0"/>
                <a:ea typeface="Calibri" pitchFamily="34" charset="0"/>
                <a:cs typeface="Tahoma" pitchFamily="34" charset="0"/>
              </a:rPr>
              <a:t>ΣΤΟΧΟΣ</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800" b="1" i="0" u="none" strike="noStrike" cap="none" normalizeH="0" baseline="0" dirty="0">
                <a:ln>
                  <a:noFill/>
                </a:ln>
                <a:effectLst/>
                <a:latin typeface="Century Gothic" pitchFamily="34" charset="0"/>
                <a:ea typeface="Calibri" pitchFamily="34" charset="0"/>
                <a:cs typeface="Tahoma" pitchFamily="34" charset="0"/>
              </a:rPr>
              <a:t>Η</a:t>
            </a:r>
            <a:r>
              <a:rPr kumimoji="0" lang="el-GR" sz="800" b="1" i="0" u="none" strike="noStrike" cap="none" normalizeH="0" dirty="0">
                <a:ln>
                  <a:noFill/>
                </a:ln>
                <a:effectLst/>
                <a:latin typeface="Century Gothic" pitchFamily="34" charset="0"/>
                <a:ea typeface="Calibri" pitchFamily="34" charset="0"/>
                <a:cs typeface="Tahoma" pitchFamily="34" charset="0"/>
              </a:rPr>
              <a:t> ολοκληρωμένη αναβάθμιση του αστικού και παραλιακού μετώπου των δυο πόλεων</a:t>
            </a:r>
            <a:r>
              <a:rPr lang="el-GR" sz="800" b="1" dirty="0">
                <a:latin typeface="Century Gothic" pitchFamily="34" charset="0"/>
                <a:ea typeface="Calibri" pitchFamily="34" charset="0"/>
                <a:cs typeface="Tahoma" pitchFamily="34" charset="0"/>
              </a:rPr>
              <a:t>, με σεβασμό στην ταυτότητα του τόπου και τις ανάγκες των κατοίκων και επισκεπτών</a:t>
            </a:r>
          </a:p>
        </p:txBody>
      </p:sp>
      <p:sp>
        <p:nvSpPr>
          <p:cNvPr id="15" name="Rectangle 3"/>
          <p:cNvSpPr>
            <a:spLocks noChangeArrowheads="1"/>
          </p:cNvSpPr>
          <p:nvPr/>
        </p:nvSpPr>
        <p:spPr bwMode="auto">
          <a:xfrm>
            <a:off x="5508104" y="5157192"/>
            <a:ext cx="2700000" cy="584775"/>
          </a:xfrm>
          <a:prstGeom prst="rect">
            <a:avLst/>
          </a:prstGeom>
          <a:solidFill>
            <a:srgbClr val="E5F3F7"/>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l-GR" sz="800" b="1" dirty="0">
                <a:solidFill>
                  <a:srgbClr val="113664"/>
                </a:solidFill>
                <a:latin typeface="Century Gothic" pitchFamily="34" charset="0"/>
                <a:ea typeface="Calibri" pitchFamily="34" charset="0"/>
                <a:cs typeface="Tahoma" pitchFamily="34" charset="0"/>
              </a:rPr>
              <a:t>ΧΑΡΑΚΤΗΡΑΣ ΠΕΡΙΟΧΗΣ</a:t>
            </a:r>
          </a:p>
          <a:p>
            <a:pPr marL="0" marR="0" lvl="0" indent="0" algn="just" defTabSz="914400" rtl="0" eaLnBrk="1" fontAlgn="base" latinLnBrk="0" hangingPunct="1">
              <a:lnSpc>
                <a:spcPct val="100000"/>
              </a:lnSpc>
              <a:spcBef>
                <a:spcPct val="0"/>
              </a:spcBef>
              <a:spcAft>
                <a:spcPct val="0"/>
              </a:spcAft>
              <a:buClrTx/>
              <a:buSzTx/>
              <a:buFontTx/>
              <a:buNone/>
              <a:tabLst/>
            </a:pPr>
            <a:r>
              <a:rPr lang="el-GR" sz="800" b="1" dirty="0">
                <a:latin typeface="Century Gothic" pitchFamily="34" charset="0"/>
                <a:ea typeface="Calibri" pitchFamily="34" charset="0"/>
                <a:cs typeface="Tahoma" pitchFamily="34" charset="0"/>
              </a:rPr>
              <a:t>Ενιαίος λειτουργικός χώρος που ενώνει δυο συμπληρωματικούς αστικούς πυρήνες γύρω από τον Κόλπο Αργοστολίου</a:t>
            </a:r>
          </a:p>
        </p:txBody>
      </p:sp>
      <p:sp>
        <p:nvSpPr>
          <p:cNvPr id="16" name="Rectangle 3"/>
          <p:cNvSpPr>
            <a:spLocks noChangeArrowheads="1"/>
          </p:cNvSpPr>
          <p:nvPr/>
        </p:nvSpPr>
        <p:spPr bwMode="auto">
          <a:xfrm>
            <a:off x="4067944" y="5949280"/>
            <a:ext cx="2700000" cy="461665"/>
          </a:xfrm>
          <a:prstGeom prst="rect">
            <a:avLst/>
          </a:prstGeom>
          <a:solidFill>
            <a:srgbClr val="E5F3F7"/>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l-GR" sz="800" b="1" dirty="0">
                <a:solidFill>
                  <a:srgbClr val="113664"/>
                </a:solidFill>
                <a:latin typeface="Century Gothic" pitchFamily="34" charset="0"/>
                <a:ea typeface="Calibri" pitchFamily="34" charset="0"/>
                <a:cs typeface="Tahoma" pitchFamily="34" charset="0"/>
              </a:rPr>
              <a:t>ΕΚΤΑΣΗ (ενδεικτικά)</a:t>
            </a:r>
          </a:p>
          <a:p>
            <a:pPr marL="0" marR="0" lvl="0" indent="0" algn="just" defTabSz="914400" rtl="0" eaLnBrk="1" fontAlgn="base" latinLnBrk="0" hangingPunct="1">
              <a:lnSpc>
                <a:spcPct val="100000"/>
              </a:lnSpc>
              <a:spcBef>
                <a:spcPct val="0"/>
              </a:spcBef>
              <a:spcAft>
                <a:spcPct val="0"/>
              </a:spcAft>
              <a:buClrTx/>
              <a:buSzTx/>
              <a:buFontTx/>
              <a:buNone/>
              <a:tabLst/>
            </a:pPr>
            <a:r>
              <a:rPr lang="el-GR" sz="800" b="1" dirty="0">
                <a:latin typeface="Century Gothic" pitchFamily="34" charset="0"/>
                <a:ea typeface="Calibri" pitchFamily="34" charset="0"/>
                <a:cs typeface="Tahoma" pitchFamily="34" charset="0"/>
              </a:rPr>
              <a:t>≈ 25</a:t>
            </a:r>
            <a:r>
              <a:rPr lang="en-US" sz="800" b="1" dirty="0">
                <a:latin typeface="Century Gothic" pitchFamily="34" charset="0"/>
                <a:ea typeface="Calibri" pitchFamily="34" charset="0"/>
                <a:cs typeface="Tahoma" pitchFamily="34" charset="0"/>
              </a:rPr>
              <a:t>km </a:t>
            </a:r>
            <a:r>
              <a:rPr lang="el-GR" sz="800" b="1" dirty="0">
                <a:latin typeface="Century Gothic" pitchFamily="34" charset="0"/>
                <a:ea typeface="Calibri" pitchFamily="34" charset="0"/>
                <a:cs typeface="Tahoma" pitchFamily="34" charset="0"/>
              </a:rPr>
              <a:t>παράκτιου μετώπου και αστικού ιστού στις δυο πόλεις (εντοσ ορίων ΓΠΣ)</a:t>
            </a:r>
          </a:p>
        </p:txBody>
      </p:sp>
      <p:pic>
        <p:nvPicPr>
          <p:cNvPr id="13313" name="Picture 1" descr="C:\Users\pc1\Desktop\Νέος φάκελος\ΩΒΨΩΦΒΨΒΨΒ.jpg"/>
          <p:cNvPicPr>
            <a:picLocks noChangeAspect="1" noChangeArrowheads="1"/>
          </p:cNvPicPr>
          <p:nvPr/>
        </p:nvPicPr>
        <p:blipFill>
          <a:blip r:embed="rId2" cstate="print"/>
          <a:srcRect l="18438" t="8001" r="21993" b="1989"/>
          <a:stretch>
            <a:fillRect/>
          </a:stretch>
        </p:blipFill>
        <p:spPr bwMode="auto">
          <a:xfrm>
            <a:off x="2843808" y="1052736"/>
            <a:ext cx="3763618" cy="4032448"/>
          </a:xfrm>
          <a:prstGeom prst="rect">
            <a:avLst/>
          </a:prstGeom>
          <a:noFill/>
        </p:spPr>
      </p:pic>
      <p:pic>
        <p:nvPicPr>
          <p:cNvPr id="13314" name="Picture 2" descr="C:\Users\pc1\Desktop\Νέος φάκελος\ΦΔΦΓΦΔΓΦΔΓΔΦ.jpg"/>
          <p:cNvPicPr>
            <a:picLocks noChangeAspect="1" noChangeArrowheads="1"/>
          </p:cNvPicPr>
          <p:nvPr/>
        </p:nvPicPr>
        <p:blipFill>
          <a:blip r:embed="rId3" cstate="print"/>
          <a:srcRect r="21255"/>
          <a:stretch>
            <a:fillRect/>
          </a:stretch>
        </p:blipFill>
        <p:spPr bwMode="auto">
          <a:xfrm>
            <a:off x="6660232" y="3204799"/>
            <a:ext cx="2052000" cy="1847760"/>
          </a:xfrm>
          <a:prstGeom prst="rect">
            <a:avLst/>
          </a:prstGeom>
          <a:noFill/>
        </p:spPr>
      </p:pic>
      <p:pic>
        <p:nvPicPr>
          <p:cNvPr id="13315" name="Picture 3" descr="C:\Users\pc1\Desktop\Νέος φάκελος\ΦΔΓΔΦΓΦΔΓΔΦΓΦΔΓ.jpg"/>
          <p:cNvPicPr>
            <a:picLocks noChangeAspect="1" noChangeArrowheads="1"/>
          </p:cNvPicPr>
          <p:nvPr/>
        </p:nvPicPr>
        <p:blipFill>
          <a:blip r:embed="rId4" cstate="print"/>
          <a:srcRect l="16340" r="12745"/>
          <a:stretch>
            <a:fillRect/>
          </a:stretch>
        </p:blipFill>
        <p:spPr bwMode="auto">
          <a:xfrm>
            <a:off x="6660232" y="1052736"/>
            <a:ext cx="2088464" cy="2088232"/>
          </a:xfrm>
          <a:prstGeom prst="rect">
            <a:avLst/>
          </a:prstGeom>
          <a:noFill/>
        </p:spPr>
      </p:pic>
      <p:sp>
        <p:nvSpPr>
          <p:cNvPr id="19" name="18 - TextBox"/>
          <p:cNvSpPr txBox="1"/>
          <p:nvPr/>
        </p:nvSpPr>
        <p:spPr>
          <a:xfrm>
            <a:off x="3914985" y="1844824"/>
            <a:ext cx="1005403" cy="400110"/>
          </a:xfrm>
          <a:prstGeom prst="rect">
            <a:avLst/>
          </a:prstGeom>
          <a:noFill/>
        </p:spPr>
        <p:txBody>
          <a:bodyPr wrap="none" rtlCol="0">
            <a:spAutoFit/>
          </a:bodyPr>
          <a:lstStyle/>
          <a:p>
            <a:pPr algn="ctr"/>
            <a:r>
              <a:rPr lang="el-GR" sz="1000" b="1" dirty="0">
                <a:solidFill>
                  <a:schemeClr val="bg1"/>
                </a:solidFill>
                <a:latin typeface="Century Gothic" pitchFamily="34" charset="0"/>
              </a:rPr>
              <a:t>Κόλπος </a:t>
            </a:r>
          </a:p>
          <a:p>
            <a:r>
              <a:rPr lang="el-GR" sz="1000" b="1" dirty="0">
                <a:solidFill>
                  <a:schemeClr val="bg1"/>
                </a:solidFill>
                <a:latin typeface="Century Gothic" pitchFamily="34" charset="0"/>
              </a:rPr>
              <a:t>Αργοστολίου</a:t>
            </a:r>
          </a:p>
        </p:txBody>
      </p:sp>
      <p:sp>
        <p:nvSpPr>
          <p:cNvPr id="20" name="19 - TextBox"/>
          <p:cNvSpPr txBox="1"/>
          <p:nvPr/>
        </p:nvSpPr>
        <p:spPr>
          <a:xfrm>
            <a:off x="4067944" y="2636912"/>
            <a:ext cx="934871" cy="338554"/>
          </a:xfrm>
          <a:prstGeom prst="rect">
            <a:avLst/>
          </a:prstGeom>
          <a:noFill/>
        </p:spPr>
        <p:txBody>
          <a:bodyPr wrap="none" rtlCol="0">
            <a:spAutoFit/>
          </a:bodyPr>
          <a:lstStyle/>
          <a:p>
            <a:r>
              <a:rPr lang="el-GR" sz="800" b="1" dirty="0">
                <a:solidFill>
                  <a:schemeClr val="bg1"/>
                </a:solidFill>
                <a:latin typeface="Century Gothic" pitchFamily="34" charset="0"/>
              </a:rPr>
              <a:t>Φάρος </a:t>
            </a:r>
          </a:p>
          <a:p>
            <a:r>
              <a:rPr lang="el-GR" sz="800" b="1" dirty="0">
                <a:solidFill>
                  <a:schemeClr val="bg1"/>
                </a:solidFill>
                <a:latin typeface="Century Gothic" pitchFamily="34" charset="0"/>
              </a:rPr>
              <a:t>Αγ. Θεοδώρων</a:t>
            </a:r>
          </a:p>
        </p:txBody>
      </p:sp>
      <p:sp>
        <p:nvSpPr>
          <p:cNvPr id="21" name="20 - TextBox"/>
          <p:cNvSpPr txBox="1"/>
          <p:nvPr/>
        </p:nvSpPr>
        <p:spPr>
          <a:xfrm>
            <a:off x="8100392" y="2060848"/>
            <a:ext cx="752129" cy="338554"/>
          </a:xfrm>
          <a:prstGeom prst="rect">
            <a:avLst/>
          </a:prstGeom>
          <a:noFill/>
        </p:spPr>
        <p:txBody>
          <a:bodyPr wrap="none" rtlCol="0">
            <a:spAutoFit/>
          </a:bodyPr>
          <a:lstStyle/>
          <a:p>
            <a:r>
              <a:rPr lang="el-GR" sz="800" b="1" dirty="0">
                <a:solidFill>
                  <a:schemeClr val="bg1"/>
                </a:solidFill>
                <a:latin typeface="Century Gothic" pitchFamily="34" charset="0"/>
              </a:rPr>
              <a:t>Γέφυρα</a:t>
            </a:r>
          </a:p>
          <a:p>
            <a:r>
              <a:rPr lang="el-GR" sz="800" b="1" dirty="0">
                <a:solidFill>
                  <a:schemeClr val="bg1"/>
                </a:solidFill>
                <a:latin typeface="Century Gothic" pitchFamily="34" charset="0"/>
              </a:rPr>
              <a:t> Δεβοσέτου</a:t>
            </a:r>
          </a:p>
        </p:txBody>
      </p:sp>
      <p:sp>
        <p:nvSpPr>
          <p:cNvPr id="22" name="21 - TextBox"/>
          <p:cNvSpPr txBox="1"/>
          <p:nvPr/>
        </p:nvSpPr>
        <p:spPr>
          <a:xfrm>
            <a:off x="7812360" y="3212976"/>
            <a:ext cx="922047" cy="338554"/>
          </a:xfrm>
          <a:prstGeom prst="rect">
            <a:avLst/>
          </a:prstGeom>
          <a:noFill/>
        </p:spPr>
        <p:txBody>
          <a:bodyPr wrap="none" rtlCol="0">
            <a:spAutoFit/>
          </a:bodyPr>
          <a:lstStyle/>
          <a:p>
            <a:r>
              <a:rPr lang="el-GR" sz="800" b="1" dirty="0">
                <a:solidFill>
                  <a:schemeClr val="bg1"/>
                </a:solidFill>
                <a:latin typeface="Century Gothic" pitchFamily="34" charset="0"/>
              </a:rPr>
              <a:t>Ι.Ν. </a:t>
            </a:r>
          </a:p>
          <a:p>
            <a:r>
              <a:rPr lang="el-GR" sz="800" b="1" dirty="0">
                <a:solidFill>
                  <a:schemeClr val="bg1"/>
                </a:solidFill>
                <a:latin typeface="Century Gothic" pitchFamily="34" charset="0"/>
              </a:rPr>
              <a:t>Αγ. Σπυρίδωνα</a:t>
            </a:r>
          </a:p>
        </p:txBody>
      </p:sp>
      <p:sp>
        <p:nvSpPr>
          <p:cNvPr id="23" name="22 - TextBox"/>
          <p:cNvSpPr txBox="1"/>
          <p:nvPr/>
        </p:nvSpPr>
        <p:spPr>
          <a:xfrm>
            <a:off x="3923928" y="3068960"/>
            <a:ext cx="542136" cy="215444"/>
          </a:xfrm>
          <a:prstGeom prst="rect">
            <a:avLst/>
          </a:prstGeom>
          <a:noFill/>
        </p:spPr>
        <p:txBody>
          <a:bodyPr wrap="none" rtlCol="0">
            <a:spAutoFit/>
          </a:bodyPr>
          <a:lstStyle/>
          <a:p>
            <a:pPr algn="r"/>
            <a:r>
              <a:rPr lang="el-GR" sz="800" b="1" dirty="0">
                <a:solidFill>
                  <a:schemeClr val="bg1"/>
                </a:solidFill>
                <a:latin typeface="Century Gothic" pitchFamily="34" charset="0"/>
              </a:rPr>
              <a:t>Λέπεδα</a:t>
            </a:r>
          </a:p>
        </p:txBody>
      </p:sp>
      <p:sp>
        <p:nvSpPr>
          <p:cNvPr id="24" name="23 - TextBox"/>
          <p:cNvSpPr txBox="1"/>
          <p:nvPr/>
        </p:nvSpPr>
        <p:spPr>
          <a:xfrm>
            <a:off x="3347864" y="1628800"/>
            <a:ext cx="582211" cy="215444"/>
          </a:xfrm>
          <a:prstGeom prst="rect">
            <a:avLst/>
          </a:prstGeom>
          <a:ln>
            <a:noFill/>
          </a:ln>
        </p:spPr>
        <p:style>
          <a:lnRef idx="1">
            <a:schemeClr val="dk1"/>
          </a:lnRef>
          <a:fillRef idx="2">
            <a:schemeClr val="dk1"/>
          </a:fillRef>
          <a:effectRef idx="1">
            <a:schemeClr val="dk1"/>
          </a:effectRef>
          <a:fontRef idx="minor">
            <a:schemeClr val="dk1"/>
          </a:fontRef>
        </p:style>
        <p:txBody>
          <a:bodyPr wrap="none" rtlCol="0">
            <a:spAutoFit/>
          </a:bodyPr>
          <a:lstStyle/>
          <a:p>
            <a:pPr algn="r"/>
            <a:r>
              <a:rPr lang="el-GR" sz="800" b="1" dirty="0">
                <a:solidFill>
                  <a:schemeClr val="tx1"/>
                </a:solidFill>
                <a:latin typeface="Century Gothic" pitchFamily="34" charset="0"/>
              </a:rPr>
              <a:t>Ληξούρι</a:t>
            </a:r>
          </a:p>
        </p:txBody>
      </p:sp>
      <p:sp>
        <p:nvSpPr>
          <p:cNvPr id="25" name="24 - TextBox"/>
          <p:cNvSpPr txBox="1"/>
          <p:nvPr/>
        </p:nvSpPr>
        <p:spPr>
          <a:xfrm>
            <a:off x="4932040" y="3501008"/>
            <a:ext cx="740907" cy="215444"/>
          </a:xfrm>
          <a:prstGeom prst="rect">
            <a:avLst/>
          </a:prstGeom>
          <a:ln>
            <a:noFill/>
          </a:ln>
        </p:spPr>
        <p:style>
          <a:lnRef idx="1">
            <a:schemeClr val="dk1"/>
          </a:lnRef>
          <a:fillRef idx="2">
            <a:schemeClr val="dk1"/>
          </a:fillRef>
          <a:effectRef idx="1">
            <a:schemeClr val="dk1"/>
          </a:effectRef>
          <a:fontRef idx="minor">
            <a:schemeClr val="dk1"/>
          </a:fontRef>
        </p:style>
        <p:txBody>
          <a:bodyPr wrap="none" rtlCol="0">
            <a:spAutoFit/>
          </a:bodyPr>
          <a:lstStyle/>
          <a:p>
            <a:pPr algn="r"/>
            <a:r>
              <a:rPr lang="el-GR" sz="800" b="1" dirty="0">
                <a:solidFill>
                  <a:schemeClr val="tx1"/>
                </a:solidFill>
                <a:latin typeface="Century Gothic" pitchFamily="34" charset="0"/>
              </a:rPr>
              <a:t>Αργοστόλι</a:t>
            </a:r>
          </a:p>
        </p:txBody>
      </p:sp>
      <p:cxnSp>
        <p:nvCxnSpPr>
          <p:cNvPr id="27" name="26 - Ευθύγραμμο βέλος σύνδεσης"/>
          <p:cNvCxnSpPr/>
          <p:nvPr/>
        </p:nvCxnSpPr>
        <p:spPr>
          <a:xfrm flipH="1" flipV="1">
            <a:off x="3851920" y="2708920"/>
            <a:ext cx="216024" cy="36004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flipV="1">
            <a:off x="4355976" y="2564904"/>
            <a:ext cx="144016" cy="144016"/>
          </a:xfrm>
          <a:prstGeom prst="straightConnector1">
            <a:avLst/>
          </a:prstGeom>
          <a:ln w="19050">
            <a:solidFill>
              <a:srgbClr val="FEF9F4"/>
            </a:solidFill>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7896949" y="1052736"/>
            <a:ext cx="851515" cy="215444"/>
          </a:xfrm>
          <a:prstGeom prst="rect">
            <a:avLst/>
          </a:prstGeom>
          <a:ln/>
        </p:spPr>
        <p:style>
          <a:lnRef idx="1">
            <a:schemeClr val="accent6"/>
          </a:lnRef>
          <a:fillRef idx="3">
            <a:schemeClr val="accent6"/>
          </a:fillRef>
          <a:effectRef idx="2">
            <a:schemeClr val="accent6"/>
          </a:effectRef>
          <a:fontRef idx="minor">
            <a:schemeClr val="lt1"/>
          </a:fontRef>
        </p:style>
        <p:txBody>
          <a:bodyPr wrap="none" rtlCol="0">
            <a:spAutoFit/>
          </a:bodyPr>
          <a:lstStyle/>
          <a:p>
            <a:pPr algn="r"/>
            <a:r>
              <a:rPr lang="el-GR" sz="800" b="1" dirty="0">
                <a:solidFill>
                  <a:schemeClr val="tx1"/>
                </a:solidFill>
                <a:latin typeface="Century Gothic" pitchFamily="34" charset="0"/>
              </a:rPr>
              <a:t>α) Αργοστόλι</a:t>
            </a:r>
          </a:p>
        </p:txBody>
      </p:sp>
      <p:sp>
        <p:nvSpPr>
          <p:cNvPr id="34" name="33 - TextBox"/>
          <p:cNvSpPr txBox="1"/>
          <p:nvPr/>
        </p:nvSpPr>
        <p:spPr>
          <a:xfrm>
            <a:off x="6660232" y="4869160"/>
            <a:ext cx="737701" cy="215444"/>
          </a:xfrm>
          <a:prstGeom prst="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pPr algn="r"/>
            <a:r>
              <a:rPr lang="el-GR" sz="800" b="1" dirty="0">
                <a:solidFill>
                  <a:schemeClr val="tx1"/>
                </a:solidFill>
                <a:latin typeface="Century Gothic" pitchFamily="34" charset="0"/>
              </a:rPr>
              <a:t>β) Ληξούρι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15362"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7"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rPr>
              <a:t>ΣΤΡΑΤΗΓΙΚΗ  </a:t>
            </a:r>
            <a:r>
              <a:rPr lang="el-GR" sz="1800" b="1" dirty="0">
                <a:solidFill>
                  <a:srgbClr val="318AA3"/>
                </a:solidFill>
                <a:latin typeface="Century Gothic" pitchFamily="34" charset="0"/>
              </a:rPr>
              <a:t>ΒΙΩΣΙΜΗΣ ΑΣΤΙΚΗΣ  </a:t>
            </a: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113664"/>
                </a:solidFill>
                <a:latin typeface="Century Gothic" pitchFamily="34" charset="0"/>
              </a:rPr>
              <a:t>2021 - 2027</a:t>
            </a:r>
            <a:br>
              <a:rPr lang="el-GR" sz="1800" b="1" dirty="0">
                <a:solidFill>
                  <a:srgbClr val="113664"/>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r>
              <a:rPr lang="el-GR" sz="1800" b="1" dirty="0">
                <a:solidFill>
                  <a:srgbClr val="318AA3"/>
                </a:solidFill>
                <a:latin typeface="Century Gothic" pitchFamily="34" charset="0"/>
              </a:rPr>
              <a:t>Αργοστολίου-Ληξουρίου </a:t>
            </a:r>
            <a:br>
              <a:rPr lang="el-GR" sz="1800" b="1" dirty="0">
                <a:solidFill>
                  <a:srgbClr val="318AA3"/>
                </a:solidFill>
                <a:latin typeface="Century Gothic" pitchFamily="34" charset="0"/>
              </a:rPr>
            </a:br>
            <a:endParaRPr lang="el-GR" sz="1800" b="1" dirty="0">
              <a:solidFill>
                <a:srgbClr val="318AA3"/>
              </a:solidFill>
              <a:latin typeface="Century Gothic" pitchFamily="34" charset="0"/>
            </a:endParaRPr>
          </a:p>
        </p:txBody>
      </p:sp>
      <p:sp>
        <p:nvSpPr>
          <p:cNvPr id="10" name="9 - Ορθογώνιο"/>
          <p:cNvSpPr/>
          <p:nvPr/>
        </p:nvSpPr>
        <p:spPr>
          <a:xfrm>
            <a:off x="0" y="1336119"/>
            <a:ext cx="8892480" cy="4185761"/>
          </a:xfrm>
          <a:prstGeom prst="rect">
            <a:avLst/>
          </a:prstGeom>
        </p:spPr>
        <p:txBody>
          <a:bodyPr wrap="square">
            <a:spAutoFit/>
          </a:bodyPr>
          <a:lstStyle/>
          <a:p>
            <a:pPr algn="just"/>
            <a:r>
              <a:rPr lang="el-GR" sz="1400" b="1" dirty="0">
                <a:solidFill>
                  <a:srgbClr val="318AA3"/>
                </a:solidFill>
                <a:latin typeface="Century Gothic" pitchFamily="34" charset="0"/>
              </a:rPr>
              <a:t>Αργοστόλι: Η Κοσμοπολίτικη Πρωτεύουσα</a:t>
            </a:r>
          </a:p>
          <a:p>
            <a:pPr algn="just"/>
            <a:r>
              <a:rPr lang="el-GR" sz="1400" dirty="0">
                <a:latin typeface="Century Gothic" pitchFamily="34" charset="0"/>
              </a:rPr>
              <a:t>Το Αργοστόλι αποτελεί το κέντρο της διοικητικής και τουριστικής ζωής του νησιού.</a:t>
            </a:r>
          </a:p>
          <a:p>
            <a:pPr algn="just"/>
            <a:r>
              <a:rPr lang="el-GR" sz="1400" b="1" dirty="0">
                <a:latin typeface="Century Gothic" pitchFamily="34" charset="0"/>
              </a:rPr>
              <a:t>Παραλιακό Μέτωπο:</a:t>
            </a:r>
            <a:r>
              <a:rPr lang="el-GR" sz="1400" dirty="0">
                <a:latin typeface="Century Gothic" pitchFamily="34" charset="0"/>
              </a:rPr>
              <a:t> Διαθέτει μια εκτεταμένη προκυμαία που έχει αναπλαστεί πρόσφατα με κυβόλιθους, προσφέροντας έναν από τους πιο δημοφιλείς περιπάτους.</a:t>
            </a:r>
          </a:p>
          <a:p>
            <a:pPr algn="just"/>
            <a:r>
              <a:rPr lang="el-GR" sz="1400" b="1" dirty="0">
                <a:latin typeface="Century Gothic" pitchFamily="34" charset="0"/>
              </a:rPr>
              <a:t>Δημόσιοι Χώροι:</a:t>
            </a:r>
            <a:r>
              <a:rPr lang="el-GR" sz="1400" dirty="0">
                <a:latin typeface="Century Gothic" pitchFamily="34" charset="0"/>
              </a:rPr>
              <a:t> Η κεντρική </a:t>
            </a:r>
            <a:r>
              <a:rPr lang="el-GR" sz="1400" b="1" dirty="0">
                <a:latin typeface="Century Gothic" pitchFamily="34" charset="0"/>
              </a:rPr>
              <a:t>Πλατεία Βαλλιάνου</a:t>
            </a:r>
            <a:r>
              <a:rPr lang="el-GR" sz="1400" dirty="0">
                <a:latin typeface="Century Gothic" pitchFamily="34" charset="0"/>
              </a:rPr>
              <a:t> είναι ένας μεγάλος, ανοιχτός χώρος που περιβάλλεται από εστιατόρια και καφέ, αποτελώντας το σημείο αναφοράς της πόλης.</a:t>
            </a:r>
          </a:p>
          <a:p>
            <a:pPr algn="just"/>
            <a:r>
              <a:rPr lang="el-GR" sz="1400" b="1" dirty="0">
                <a:latin typeface="Century Gothic" pitchFamily="34" charset="0"/>
              </a:rPr>
              <a:t>Συνδεσιμότητα:</a:t>
            </a:r>
            <a:r>
              <a:rPr lang="el-GR" sz="1400" dirty="0">
                <a:latin typeface="Century Gothic" pitchFamily="34" charset="0"/>
              </a:rPr>
              <a:t> Ο πεζόδρομος του </a:t>
            </a:r>
            <a:r>
              <a:rPr lang="el-GR" sz="1400" b="1" dirty="0">
                <a:latin typeface="Century Gothic" pitchFamily="34" charset="0"/>
              </a:rPr>
              <a:t>Λιθοστρώτου</a:t>
            </a:r>
            <a:r>
              <a:rPr lang="el-GR" sz="1400" dirty="0">
                <a:latin typeface="Century Gothic" pitchFamily="34" charset="0"/>
              </a:rPr>
              <a:t> συνδέει την αγορά με την παραλία, δημιουργώντας μια συνεχή ροή κίνησης για τους πεζούς.</a:t>
            </a:r>
          </a:p>
          <a:p>
            <a:pPr algn="just"/>
            <a:r>
              <a:rPr lang="el-GR" sz="1400" b="1" dirty="0">
                <a:latin typeface="Century Gothic" pitchFamily="34" charset="0"/>
              </a:rPr>
              <a:t>Τοπόσημο:</a:t>
            </a:r>
            <a:r>
              <a:rPr lang="el-GR" sz="1400" dirty="0">
                <a:latin typeface="Century Gothic" pitchFamily="34" charset="0"/>
              </a:rPr>
              <a:t> Η </a:t>
            </a:r>
            <a:r>
              <a:rPr lang="el-GR" sz="1400" b="1" dirty="0">
                <a:latin typeface="Century Gothic" pitchFamily="34" charset="0"/>
              </a:rPr>
              <a:t>Γέφυρα Δεβοσέτου</a:t>
            </a:r>
            <a:r>
              <a:rPr lang="el-GR" sz="1400" dirty="0">
                <a:latin typeface="Century Gothic" pitchFamily="34" charset="0"/>
              </a:rPr>
              <a:t>, η μεγαλύτερη πέτρινη γέφυρα πάνω από θάλασσα στον κόσμο, αποτελεί ένα μοναδικό ιστορικό στοιχείο που ενσωματώνεται στον σύγχρονο δημόσιο χώρο. </a:t>
            </a:r>
          </a:p>
          <a:p>
            <a:pPr algn="just"/>
            <a:endParaRPr lang="el-GR" sz="1400" dirty="0">
              <a:latin typeface="Century Gothic" pitchFamily="34" charset="0"/>
            </a:endParaRPr>
          </a:p>
          <a:p>
            <a:pPr algn="just"/>
            <a:r>
              <a:rPr lang="el-GR" sz="1400" b="1" dirty="0">
                <a:solidFill>
                  <a:srgbClr val="318AA3"/>
                </a:solidFill>
                <a:latin typeface="Century Gothic" pitchFamily="34" charset="0"/>
              </a:rPr>
              <a:t>Ληξούρι: Η παραδοσιακή αυθεντική εμπειρία</a:t>
            </a:r>
          </a:p>
          <a:p>
            <a:pPr algn="just"/>
            <a:r>
              <a:rPr lang="el-GR" sz="1400" dirty="0">
                <a:latin typeface="Century Gothic" pitchFamily="34" charset="0"/>
              </a:rPr>
              <a:t>Το Ληξούρι, η δεύτερη μεγαλύτερη πόλη, διατηρεί έναν πιο παραδοσιακό και χαλαρό χαρακτήρα. </a:t>
            </a:r>
          </a:p>
          <a:p>
            <a:pPr algn="just"/>
            <a:r>
              <a:rPr lang="el-GR" sz="1400" b="1" dirty="0">
                <a:latin typeface="Century Gothic" pitchFamily="34" charset="0"/>
              </a:rPr>
              <a:t>Πλατεία &amp; Λιμάνι:</a:t>
            </a:r>
            <a:r>
              <a:rPr lang="el-GR" sz="1400" dirty="0">
                <a:latin typeface="Century Gothic" pitchFamily="34" charset="0"/>
              </a:rPr>
              <a:t> Η </a:t>
            </a:r>
            <a:r>
              <a:rPr lang="el-GR" sz="1400" b="1" dirty="0">
                <a:latin typeface="Century Gothic" pitchFamily="34" charset="0"/>
              </a:rPr>
              <a:t>Πλατεία Εθνικής Αντιστάσεως</a:t>
            </a:r>
            <a:r>
              <a:rPr lang="el-GR" sz="1400" dirty="0">
                <a:latin typeface="Century Gothic" pitchFamily="34" charset="0"/>
              </a:rPr>
              <a:t> βρίσκεται ακριβώς μπροστά στο λιμάνι, δημιουργώντας μια άμεση οπτική και φυσική επαφή με το νερό.</a:t>
            </a:r>
          </a:p>
          <a:p>
            <a:pPr algn="just"/>
            <a:r>
              <a:rPr lang="el-GR" sz="1400" b="1" dirty="0">
                <a:latin typeface="Century Gothic" pitchFamily="34" charset="0"/>
              </a:rPr>
              <a:t>Αστικός Σχεδιασμός:</a:t>
            </a:r>
            <a:r>
              <a:rPr lang="el-GR" sz="1400" dirty="0">
                <a:latin typeface="Century Gothic" pitchFamily="34" charset="0"/>
              </a:rPr>
              <a:t> Η πόλη έχει επεκτείνει τους πεζόδρομους της και διαθέτει μια "περατζάδα" δίπλα στη θάλασσα που είναι ιδανική για οικογένειες.</a:t>
            </a:r>
          </a:p>
          <a:p>
            <a:pPr algn="just"/>
            <a:r>
              <a:rPr lang="el-GR" sz="1400" b="1" dirty="0">
                <a:latin typeface="Century Gothic" pitchFamily="34" charset="0"/>
              </a:rPr>
              <a:t>Ιδιαιτερότητα:</a:t>
            </a:r>
            <a:r>
              <a:rPr lang="el-GR" sz="1400" dirty="0">
                <a:latin typeface="Century Gothic" pitchFamily="34" charset="0"/>
              </a:rPr>
              <a:t> Το Ληξούρι είναι χτισμένο σε μια πιο επίπεδη έκταση σε σχέση με το Αργοστόλι, γεγονός που διευκολύνει τη χρήση ποδηλάτου και την προσβασιμότητα.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1034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rgbClr val="318AA3"/>
              </a:solidFill>
              <a:effectLst/>
              <a:latin typeface="Century Gothic"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27649" name="Rectangle 1"/>
          <p:cNvSpPr>
            <a:spLocks noChangeArrowheads="1"/>
          </p:cNvSpPr>
          <p:nvPr/>
        </p:nvSpPr>
        <p:spPr bwMode="auto">
          <a:xfrm>
            <a:off x="251520" y="980728"/>
            <a:ext cx="2319866" cy="425725"/>
          </a:xfrm>
          <a:prstGeom prst="rect">
            <a:avLst/>
          </a:prstGeom>
          <a:noFill/>
          <a:ln w="9525">
            <a:noFill/>
            <a:miter lim="800000"/>
            <a:headEnd/>
            <a:tailEnd/>
          </a:ln>
          <a:effectLst/>
        </p:spPr>
        <p:txBody>
          <a:bodyPr vert="horz" wrap="none" lIns="91440" tIns="45720" rIns="91440" bIns="10156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rgbClr val="318AA3"/>
                </a:solidFill>
                <a:effectLst/>
                <a:latin typeface="Century Gothic" pitchFamily="34" charset="0"/>
                <a:ea typeface="Times New Roman" pitchFamily="18" charset="0"/>
                <a:cs typeface="Times New Roman" pitchFamily="18" charset="0"/>
              </a:rPr>
              <a:t>Κύριες προκλήσεις</a:t>
            </a:r>
            <a:endParaRPr kumimoji="0" lang="el-GR" b="0" i="0" u="none" strike="noStrike" cap="none" normalizeH="0" baseline="0" dirty="0">
              <a:ln>
                <a:noFill/>
              </a:ln>
              <a:solidFill>
                <a:srgbClr val="318AA3"/>
              </a:solidFill>
              <a:effectLst/>
              <a:latin typeface="Century Gothic" pitchFamily="34" charset="0"/>
              <a:cs typeface="Arial" pitchFamily="34" charset="0"/>
            </a:endParaRPr>
          </a:p>
        </p:txBody>
      </p:sp>
      <p:sp>
        <p:nvSpPr>
          <p:cNvPr id="5"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rPr>
              <a:t>ΣΤΡΑΤΗΓΙΚΗ  </a:t>
            </a:r>
            <a:r>
              <a:rPr lang="el-GR" sz="1800" b="1" dirty="0">
                <a:solidFill>
                  <a:srgbClr val="318AA3"/>
                </a:solidFill>
                <a:latin typeface="Century Gothic" pitchFamily="34" charset="0"/>
              </a:rPr>
              <a:t>ΒΙΩΣΙΜΗΣ ΑΣΤΙΚΗΣ  </a:t>
            </a: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113664"/>
                </a:solidFill>
                <a:latin typeface="Century Gothic" pitchFamily="34" charset="0"/>
              </a:rPr>
              <a:t>2021 - 2027</a:t>
            </a:r>
            <a:br>
              <a:rPr lang="el-GR" sz="1800" b="1" dirty="0">
                <a:solidFill>
                  <a:srgbClr val="113664"/>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r>
              <a:rPr lang="el-GR" sz="1800" b="1" dirty="0">
                <a:solidFill>
                  <a:srgbClr val="318AA3"/>
                </a:solidFill>
                <a:latin typeface="Century Gothic" pitchFamily="34" charset="0"/>
              </a:rPr>
              <a:t>Αργοστολίου-Ληξουρίου </a:t>
            </a:r>
            <a:br>
              <a:rPr lang="el-GR" sz="1800" b="1" dirty="0">
                <a:solidFill>
                  <a:srgbClr val="318AA3"/>
                </a:solidFill>
                <a:latin typeface="Century Gothic" pitchFamily="34" charset="0"/>
              </a:rPr>
            </a:br>
            <a:endParaRPr lang="el-GR" sz="1800" b="1" dirty="0">
              <a:solidFill>
                <a:srgbClr val="318AA3"/>
              </a:solidFill>
              <a:latin typeface="Century Gothic" pitchFamily="34" charset="0"/>
            </a:endParaRPr>
          </a:p>
        </p:txBody>
      </p:sp>
      <p:sp>
        <p:nvSpPr>
          <p:cNvPr id="7" name="6 - Ορθογώνιο"/>
          <p:cNvSpPr/>
          <p:nvPr/>
        </p:nvSpPr>
        <p:spPr>
          <a:xfrm>
            <a:off x="0" y="5877272"/>
            <a:ext cx="5471592" cy="738664"/>
          </a:xfrm>
          <a:prstGeom prst="rect">
            <a:avLst/>
          </a:prstGeom>
        </p:spPr>
        <p:txBody>
          <a:bodyPr wrap="square">
            <a:spAutoFit/>
          </a:bodyPr>
          <a:lstStyle/>
          <a:p>
            <a:endParaRPr lang="el-GR" sz="1400" dirty="0">
              <a:latin typeface="Century Gothic" pitchFamily="34" charset="0"/>
            </a:endParaRPr>
          </a:p>
          <a:p>
            <a:r>
              <a:rPr lang="el-GR" sz="1400" b="1" i="1" dirty="0">
                <a:solidFill>
                  <a:schemeClr val="bg1">
                    <a:lumMod val="50000"/>
                  </a:schemeClr>
                </a:solidFill>
                <a:latin typeface="Century Gothic" pitchFamily="34" charset="0"/>
              </a:rPr>
              <a:t>Οι σύγχρονες πόλεις χρειάζονται ανθεκτικές και ανθρώπινες υποδομές</a:t>
            </a:r>
          </a:p>
        </p:txBody>
      </p:sp>
      <p:pic>
        <p:nvPicPr>
          <p:cNvPr id="9" name="Picture 1" descr="C:\Users\pc1\Downloads\ChatGPT Image Apr 27, 2026, 11_00_04 AM.png"/>
          <p:cNvPicPr>
            <a:picLocks noChangeAspect="1" noChangeArrowheads="1"/>
          </p:cNvPicPr>
          <p:nvPr/>
        </p:nvPicPr>
        <p:blipFill>
          <a:blip r:embed="rId2" cstate="print"/>
          <a:srcRect l="22847" t="13204" r="38560" b="50075"/>
          <a:stretch>
            <a:fillRect/>
          </a:stretch>
        </p:blipFill>
        <p:spPr bwMode="auto">
          <a:xfrm>
            <a:off x="6300192" y="980729"/>
            <a:ext cx="2592288" cy="1778612"/>
          </a:xfrm>
          <a:prstGeom prst="rect">
            <a:avLst/>
          </a:prstGeom>
          <a:noFill/>
        </p:spPr>
      </p:pic>
      <p:sp>
        <p:nvSpPr>
          <p:cNvPr id="2" name="Rectangle 1"/>
          <p:cNvSpPr>
            <a:spLocks noChangeArrowheads="1"/>
          </p:cNvSpPr>
          <p:nvPr/>
        </p:nvSpPr>
        <p:spPr bwMode="auto">
          <a:xfrm>
            <a:off x="0" y="1475056"/>
            <a:ext cx="6084168"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a:ln>
                  <a:noFill/>
                </a:ln>
                <a:solidFill>
                  <a:srgbClr val="FF0000"/>
                </a:solidFill>
                <a:effectLst/>
                <a:latin typeface="Century Gothic" pitchFamily="34" charset="0"/>
                <a:cs typeface="Arial" pitchFamily="34" charset="0"/>
              </a:rPr>
              <a:t>Η Υφιστάμενη Κατάσταση (Τα Προβλήματα)</a:t>
            </a:r>
            <a:endParaRPr kumimoji="0" lang="el-GR" sz="1400" b="0" i="0" u="none" strike="noStrike" cap="none" normalizeH="0" baseline="0" dirty="0">
              <a:ln>
                <a:noFill/>
              </a:ln>
              <a:solidFill>
                <a:srgbClr val="FF0000"/>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Κυκλοφοριακή Ασφυξία:</a:t>
            </a:r>
            <a:r>
              <a:rPr kumimoji="0" lang="el-GR" sz="1400" b="0" i="0" u="none" strike="noStrike" cap="none" normalizeH="0" baseline="0" dirty="0">
                <a:ln>
                  <a:noFill/>
                </a:ln>
                <a:solidFill>
                  <a:schemeClr val="tx1"/>
                </a:solidFill>
                <a:effectLst/>
                <a:latin typeface="Century Gothic" pitchFamily="34" charset="0"/>
                <a:cs typeface="Arial" pitchFamily="34" charset="0"/>
              </a:rPr>
              <a:t> Υπερβολικός χρόνος μετακίνησης και έλλειψη εναλλακτικών μέσων.</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Υποβάθμιση Δημόσιου Χώρου:</a:t>
            </a:r>
            <a:r>
              <a:rPr kumimoji="0" lang="el-GR" sz="1400" b="0" i="0" u="none" strike="noStrike" cap="none" normalizeH="0" baseline="0" dirty="0">
                <a:ln>
                  <a:noFill/>
                </a:ln>
                <a:solidFill>
                  <a:schemeClr val="tx1"/>
                </a:solidFill>
                <a:effectLst/>
                <a:latin typeface="Century Gothic" pitchFamily="34" charset="0"/>
                <a:cs typeface="Arial" pitchFamily="34" charset="0"/>
              </a:rPr>
              <a:t> Άναρχη στάθμευση και περιορισμένοι χώροι για τον πεζό.</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Περιβαλλοντική Επιβάρυνση:</a:t>
            </a:r>
            <a:r>
              <a:rPr kumimoji="0" lang="el-GR" sz="1400" b="0" i="0" u="none" strike="noStrike" cap="none" normalizeH="0" baseline="0" dirty="0">
                <a:ln>
                  <a:noFill/>
                </a:ln>
                <a:solidFill>
                  <a:schemeClr val="tx1"/>
                </a:solidFill>
                <a:effectLst/>
                <a:latin typeface="Century Gothic" pitchFamily="34" charset="0"/>
                <a:cs typeface="Arial" pitchFamily="34" charset="0"/>
              </a:rPr>
              <a:t> Υψηλά επίπεδα ρύπων και θορύβου στις γειτονιές.</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a:ln>
                  <a:noFill/>
                </a:ln>
                <a:solidFill>
                  <a:srgbClr val="FF0000"/>
                </a:solidFill>
                <a:effectLst/>
                <a:latin typeface="Century Gothic" pitchFamily="34" charset="0"/>
                <a:cs typeface="Arial" pitchFamily="34" charset="0"/>
              </a:rPr>
              <a:t>Οι Αναδυόμενες Προκλήσεις (Το Εξωτερικό Περιβάλλον)</a:t>
            </a:r>
            <a:endParaRPr kumimoji="0" lang="el-GR" sz="1400" b="0" i="0" u="none" strike="noStrike" cap="none" normalizeH="0" baseline="0" dirty="0">
              <a:ln>
                <a:noFill/>
              </a:ln>
              <a:solidFill>
                <a:srgbClr val="FF0000"/>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Κλιματική Κρίση:</a:t>
            </a:r>
            <a:r>
              <a:rPr kumimoji="0" lang="el-GR" sz="1400" b="0" i="0" u="none" strike="noStrike" cap="none" normalizeH="0" baseline="0" dirty="0">
                <a:ln>
                  <a:noFill/>
                </a:ln>
                <a:solidFill>
                  <a:schemeClr val="tx1"/>
                </a:solidFill>
                <a:effectLst/>
                <a:latin typeface="Century Gothic" pitchFamily="34" charset="0"/>
                <a:cs typeface="Arial" pitchFamily="34" charset="0"/>
              </a:rPr>
              <a:t> Η ανάγκη για θωράκιση της πόλης απέναντι σε ακραία φαινόμενα (καύσωνες, πλημμύρες).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Ψηφιακός Μετασχηματισμός:</a:t>
            </a:r>
            <a:r>
              <a:rPr kumimoji="0" lang="el-GR" sz="1400" b="0" i="0" u="none" strike="noStrike" cap="none" normalizeH="0" baseline="0" dirty="0">
                <a:ln>
                  <a:noFill/>
                </a:ln>
                <a:solidFill>
                  <a:schemeClr val="tx1"/>
                </a:solidFill>
                <a:effectLst/>
                <a:latin typeface="Century Gothic" pitchFamily="34" charset="0"/>
                <a:cs typeface="Arial" pitchFamily="34" charset="0"/>
              </a:rPr>
              <a:t> Η απαίτηση για "έξυπνη" διαχείριση της κυκλοφορίας και των υπηρεσιών.</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a:ln>
                  <a:noFill/>
                </a:ln>
                <a:solidFill>
                  <a:srgbClr val="FF0000"/>
                </a:solidFill>
                <a:effectLst/>
                <a:latin typeface="Century Gothic" pitchFamily="34" charset="0"/>
                <a:cs typeface="Arial" pitchFamily="34" charset="0"/>
              </a:rPr>
              <a:t>Οι Ανάγκες των Πολιτών (Τι ζητάει η κοινωνία)</a:t>
            </a:r>
            <a:endParaRPr kumimoji="0" lang="el-GR" sz="1400" b="0" i="0" u="none" strike="noStrike" cap="none" normalizeH="0" baseline="0" dirty="0">
              <a:ln>
                <a:noFill/>
              </a:ln>
              <a:solidFill>
                <a:srgbClr val="FF0000"/>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Ισότιμη Προσβασιμότητα:</a:t>
            </a:r>
            <a:r>
              <a:rPr kumimoji="0" lang="el-GR" sz="1400" b="0" i="0" u="none" strike="noStrike" cap="none" normalizeH="0" baseline="0" dirty="0">
                <a:ln>
                  <a:noFill/>
                </a:ln>
                <a:solidFill>
                  <a:schemeClr val="tx1"/>
                </a:solidFill>
                <a:effectLst/>
                <a:latin typeface="Century Gothic" pitchFamily="34" charset="0"/>
                <a:cs typeface="Arial" pitchFamily="34" charset="0"/>
              </a:rPr>
              <a:t> Ασφαλής κίνηση για ΑμεΑ, ηλικιωμένους και γονείς με καρότσια.</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Ποιότητα Ζωής:</a:t>
            </a:r>
            <a:r>
              <a:rPr kumimoji="0" lang="el-GR" sz="1400" b="0" i="0" u="none" strike="noStrike" cap="none" normalizeH="0" baseline="0" dirty="0">
                <a:ln>
                  <a:noFill/>
                </a:ln>
                <a:solidFill>
                  <a:schemeClr val="tx1"/>
                </a:solidFill>
                <a:effectLst/>
                <a:latin typeface="Century Gothic" pitchFamily="34" charset="0"/>
                <a:cs typeface="Arial" pitchFamily="34" charset="0"/>
              </a:rPr>
              <a:t> Ανάκτηση του ελεύθερου χρόνου και των δημόσιων χώρων αναψυχής.</a:t>
            </a:r>
          </a:p>
        </p:txBody>
      </p:sp>
      <p:pic>
        <p:nvPicPr>
          <p:cNvPr id="12291" name="Picture 3" descr="Η Ελλάδα στις 10 χώρες που πλήττονται περισσότερο στον κόσμο από ακραία  καιρικά φαινόμενα - HuffPost - Ειδήσεις και Απόψεις από την Ελλάδα και τον  Κόσμο"/>
          <p:cNvPicPr>
            <a:picLocks noChangeAspect="1" noChangeArrowheads="1"/>
          </p:cNvPicPr>
          <p:nvPr/>
        </p:nvPicPr>
        <p:blipFill>
          <a:blip r:embed="rId3" cstate="print"/>
          <a:srcRect/>
          <a:stretch>
            <a:fillRect/>
          </a:stretch>
        </p:blipFill>
        <p:spPr bwMode="auto">
          <a:xfrm>
            <a:off x="6300192" y="2852936"/>
            <a:ext cx="2592288" cy="1725051"/>
          </a:xfrm>
          <a:prstGeom prst="rect">
            <a:avLst/>
          </a:prstGeom>
          <a:noFill/>
        </p:spPr>
      </p:pic>
      <p:sp>
        <p:nvSpPr>
          <p:cNvPr id="12293" name="AutoShape 5" descr="Πλατεία Ομήρου: Εικόνα εγκατάλειψης και κίνδυνοι για πεζούς - EPIRUSG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2295" name="AutoShape 7" descr="Πλατεία Ομήρου: Εικόνα εγκατάλειψης και κίνδυνοι για πεζούς - EPIRUSG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2297" name="AutoShape 9" descr="Πλατεία Ομήρου: Εικόνα εγκατάλειψης και κίνδυνοι για πεζούς - EPIRUSG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2300" name="AutoShape 12" descr="Υποχρεωτική προσβασιμότητα ΑΜΕΑ σε όλα τα Δημόσια Κτίρια | My-OTA.gr"/>
          <p:cNvSpPr>
            <a:spLocks noChangeAspect="1" noChangeArrowheads="1"/>
          </p:cNvSpPr>
          <p:nvPr/>
        </p:nvSpPr>
        <p:spPr bwMode="auto">
          <a:xfrm>
            <a:off x="155575" y="-762000"/>
            <a:ext cx="2857500" cy="16002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2302" name="Picture 14" descr="Υποχρεωτική προσβασιμότητα ΑΜΕΑ σε όλα τα Δημόσια Κτίρια | My-OTA.gr"/>
          <p:cNvPicPr>
            <a:picLocks noChangeAspect="1" noChangeArrowheads="1"/>
          </p:cNvPicPr>
          <p:nvPr/>
        </p:nvPicPr>
        <p:blipFill>
          <a:blip r:embed="rId4" cstate="print"/>
          <a:srcRect/>
          <a:stretch>
            <a:fillRect/>
          </a:stretch>
        </p:blipFill>
        <p:spPr bwMode="auto">
          <a:xfrm>
            <a:off x="6293470" y="4725144"/>
            <a:ext cx="2565405" cy="144016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7" name="1 - Τίτλος"/>
          <p:cNvSpPr>
            <a:spLocks noGrp="1"/>
          </p:cNvSpPr>
          <p:nvPr>
            <p:ph type="ctrTitle"/>
          </p:nvPr>
        </p:nvSpPr>
        <p:spPr>
          <a:xfrm>
            <a:off x="0" y="0"/>
            <a:ext cx="9144000" cy="980728"/>
          </a:xfrm>
        </p:spPr>
        <p:txBody>
          <a:bodyPr>
            <a:normAutofit fontScale="90000"/>
          </a:bodyPr>
          <a:lstStyle/>
          <a:p>
            <a:r>
              <a:rPr lang="el-GR" sz="1800" b="1" dirty="0">
                <a:solidFill>
                  <a:srgbClr val="113664"/>
                </a:solidFill>
                <a:latin typeface="Century Gothic" pitchFamily="34" charset="0"/>
                <a:cs typeface="Calibri" pitchFamily="34" charset="0"/>
              </a:rPr>
              <a:t>ΣΤΡΑΤΗΓΙΚΗ  </a:t>
            </a:r>
            <a:r>
              <a:rPr lang="el-GR" sz="1800" b="1" dirty="0">
                <a:solidFill>
                  <a:srgbClr val="318AA3"/>
                </a:solidFill>
                <a:latin typeface="Century Gothic" pitchFamily="34" charset="0"/>
                <a:cs typeface="Calibri" pitchFamily="34" charset="0"/>
              </a:rPr>
              <a:t>ΒΙΩΣΙΜΗΣ ΑΣΤΙΚΗΣ  </a:t>
            </a:r>
            <a:r>
              <a:rPr lang="el-GR" sz="1800" b="1" dirty="0">
                <a:solidFill>
                  <a:srgbClr val="113664"/>
                </a:solidFill>
                <a:latin typeface="Century Gothic" pitchFamily="34" charset="0"/>
                <a:cs typeface="Calibri" pitchFamily="34" charset="0"/>
              </a:rPr>
              <a:t>ΑΝΑΠΤΥΞΗΣ (ΣΒΑΑ) </a:t>
            </a:r>
            <a:br>
              <a:rPr lang="el-GR" sz="1800" b="1" dirty="0">
                <a:solidFill>
                  <a:srgbClr val="113664"/>
                </a:solidFill>
                <a:latin typeface="Century Gothic" pitchFamily="34" charset="0"/>
                <a:cs typeface="Calibri" pitchFamily="34" charset="0"/>
              </a:rPr>
            </a:br>
            <a:r>
              <a:rPr lang="el-GR" sz="1800" dirty="0">
                <a:solidFill>
                  <a:srgbClr val="113664"/>
                </a:solidFill>
                <a:latin typeface="Century Gothic" pitchFamily="34" charset="0"/>
                <a:cs typeface="Calibri" pitchFamily="34" charset="0"/>
              </a:rPr>
              <a:t>2021 - 2027</a:t>
            </a:r>
            <a:br>
              <a:rPr lang="el-GR" sz="1800" b="1" dirty="0">
                <a:solidFill>
                  <a:srgbClr val="113664"/>
                </a:solidFill>
                <a:latin typeface="Century Gothic" pitchFamily="34" charset="0"/>
                <a:cs typeface="Calibri" pitchFamily="34" charset="0"/>
              </a:rPr>
            </a:br>
            <a:r>
              <a:rPr lang="el-GR" sz="1800" dirty="0">
                <a:solidFill>
                  <a:srgbClr val="113664"/>
                </a:solidFill>
                <a:latin typeface="Century Gothic" pitchFamily="34" charset="0"/>
                <a:cs typeface="Calibri" pitchFamily="34" charset="0"/>
              </a:rPr>
              <a:t>του ενιαίου λειτουργικού αστικού πόλου </a:t>
            </a:r>
            <a:r>
              <a:rPr lang="el-GR" sz="1800" b="1" dirty="0">
                <a:solidFill>
                  <a:srgbClr val="318AA3"/>
                </a:solidFill>
                <a:latin typeface="Century Gothic" pitchFamily="34" charset="0"/>
                <a:cs typeface="Calibri" pitchFamily="34" charset="0"/>
              </a:rPr>
              <a:t>Αργοστολίου-Ληξουρίου </a:t>
            </a:r>
            <a:br>
              <a:rPr lang="el-GR" sz="1800" b="1" dirty="0">
                <a:solidFill>
                  <a:srgbClr val="318AA3"/>
                </a:solidFill>
                <a:latin typeface="Century Gothic" pitchFamily="34" charset="0"/>
                <a:cs typeface="Calibri" pitchFamily="34" charset="0"/>
              </a:rPr>
            </a:br>
            <a:endParaRPr lang="el-GR" sz="1800" b="1" dirty="0">
              <a:solidFill>
                <a:srgbClr val="318AA3"/>
              </a:solidFill>
              <a:latin typeface="Century Gothic" pitchFamily="34" charset="0"/>
              <a:cs typeface="Calibri" pitchFamily="34" charset="0"/>
            </a:endParaRPr>
          </a:p>
        </p:txBody>
      </p:sp>
      <p:pic>
        <p:nvPicPr>
          <p:cNvPr id="11270" name="Picture 6" descr="C:\Users\pc1\Downloads\ChatGPT Image Apr 27, 2026, 10_13_47 AM.png"/>
          <p:cNvPicPr>
            <a:picLocks noChangeAspect="1" noChangeArrowheads="1"/>
          </p:cNvPicPr>
          <p:nvPr/>
        </p:nvPicPr>
        <p:blipFill>
          <a:blip r:embed="rId2" cstate="print"/>
          <a:srcRect l="2027" t="13927" r="85778" b="72145"/>
          <a:stretch>
            <a:fillRect/>
          </a:stretch>
        </p:blipFill>
        <p:spPr bwMode="auto">
          <a:xfrm>
            <a:off x="3491880" y="764704"/>
            <a:ext cx="792088" cy="475253"/>
          </a:xfrm>
          <a:prstGeom prst="rect">
            <a:avLst/>
          </a:prstGeom>
          <a:noFill/>
        </p:spPr>
      </p:pic>
      <p:sp>
        <p:nvSpPr>
          <p:cNvPr id="14" name="13 - Ορθογώνιο"/>
          <p:cNvSpPr/>
          <p:nvPr/>
        </p:nvSpPr>
        <p:spPr>
          <a:xfrm>
            <a:off x="179512" y="836712"/>
            <a:ext cx="3121367" cy="369332"/>
          </a:xfrm>
          <a:prstGeom prst="rect">
            <a:avLst/>
          </a:prstGeom>
        </p:spPr>
        <p:txBody>
          <a:bodyPr wrap="none">
            <a:spAutoFit/>
          </a:bodyPr>
          <a:lstStyle/>
          <a:p>
            <a:r>
              <a:rPr lang="el-GR" b="1" dirty="0">
                <a:solidFill>
                  <a:srgbClr val="318AA3"/>
                </a:solidFill>
                <a:latin typeface="Century Gothic" pitchFamily="34" charset="0"/>
                <a:cs typeface="Calibri" pitchFamily="34" charset="0"/>
              </a:rPr>
              <a:t>Το όραμα της στρατηγικής</a:t>
            </a:r>
          </a:p>
        </p:txBody>
      </p:sp>
      <p:sp>
        <p:nvSpPr>
          <p:cNvPr id="15" name="14 - Ορθογώνιο"/>
          <p:cNvSpPr/>
          <p:nvPr/>
        </p:nvSpPr>
        <p:spPr>
          <a:xfrm>
            <a:off x="4283968" y="836712"/>
            <a:ext cx="9144000" cy="461665"/>
          </a:xfrm>
          <a:prstGeom prst="rect">
            <a:avLst/>
          </a:prstGeom>
        </p:spPr>
        <p:txBody>
          <a:bodyPr wrap="square">
            <a:spAutoFit/>
          </a:bodyPr>
          <a:lstStyle/>
          <a:p>
            <a:pPr lvl="0" eaLnBrk="0" fontAlgn="base" hangingPunct="0">
              <a:spcBef>
                <a:spcPct val="0"/>
              </a:spcBef>
              <a:spcAft>
                <a:spcPct val="0"/>
              </a:spcAft>
            </a:pPr>
            <a:r>
              <a:rPr lang="el-GR" sz="1200" b="1" i="1" dirty="0">
                <a:solidFill>
                  <a:srgbClr val="4D6269"/>
                </a:solidFill>
                <a:latin typeface="Century Gothic" pitchFamily="34" charset="0"/>
                <a:ea typeface="Times New Roman" pitchFamily="18" charset="0"/>
                <a:cs typeface="Calibri" pitchFamily="34" charset="0"/>
              </a:rPr>
              <a:t>Αργοστόλι και Ληξούρι  </a:t>
            </a:r>
          </a:p>
          <a:p>
            <a:pPr lvl="0" eaLnBrk="0" fontAlgn="base" hangingPunct="0">
              <a:spcBef>
                <a:spcPct val="0"/>
              </a:spcBef>
              <a:spcAft>
                <a:spcPct val="0"/>
              </a:spcAft>
            </a:pPr>
            <a:r>
              <a:rPr lang="el-GR" sz="1200" b="1" i="1" dirty="0">
                <a:solidFill>
                  <a:srgbClr val="4D6269"/>
                </a:solidFill>
                <a:latin typeface="Century Gothic" pitchFamily="34" charset="0"/>
                <a:ea typeface="Times New Roman" pitchFamily="18" charset="0"/>
                <a:cs typeface="Calibri" pitchFamily="34" charset="0"/>
              </a:rPr>
              <a:t>ως ένας ενιαίος βιώσιμος και ανθεκτικός  αστικός πόλος</a:t>
            </a:r>
            <a:endParaRPr lang="el-GR" sz="1200" b="1" i="1" dirty="0">
              <a:solidFill>
                <a:srgbClr val="4D6269"/>
              </a:solidFill>
              <a:latin typeface="Century Gothic" pitchFamily="34" charset="0"/>
              <a:cs typeface="Calibri" pitchFamily="34" charset="0"/>
            </a:endParaRPr>
          </a:p>
        </p:txBody>
      </p:sp>
      <p:graphicFrame>
        <p:nvGraphicFramePr>
          <p:cNvPr id="11" name="10 - Πίνακας"/>
          <p:cNvGraphicFramePr>
            <a:graphicFrameLocks noGrp="1"/>
          </p:cNvGraphicFramePr>
          <p:nvPr>
            <p:extLst>
              <p:ext uri="{D42A27DB-BD31-4B8C-83A1-F6EECF244321}">
                <p14:modId xmlns:p14="http://schemas.microsoft.com/office/powerpoint/2010/main" val="2403600573"/>
              </p:ext>
            </p:extLst>
          </p:nvPr>
        </p:nvGraphicFramePr>
        <p:xfrm>
          <a:off x="106972" y="2245217"/>
          <a:ext cx="8892480" cy="4815840"/>
        </p:xfrm>
        <a:graphic>
          <a:graphicData uri="http://schemas.openxmlformats.org/drawingml/2006/table">
            <a:tbl>
              <a:tblPr firstRow="1" bandRow="1">
                <a:tableStyleId>{5C22544A-7EE6-4342-B048-85BDC9FD1C3A}</a:tableStyleId>
              </a:tblPr>
              <a:tblGrid>
                <a:gridCol w="1778496">
                  <a:extLst>
                    <a:ext uri="{9D8B030D-6E8A-4147-A177-3AD203B41FA5}">
                      <a16:colId xmlns:a16="http://schemas.microsoft.com/office/drawing/2014/main" val="20000"/>
                    </a:ext>
                  </a:extLst>
                </a:gridCol>
                <a:gridCol w="1778496">
                  <a:extLst>
                    <a:ext uri="{9D8B030D-6E8A-4147-A177-3AD203B41FA5}">
                      <a16:colId xmlns:a16="http://schemas.microsoft.com/office/drawing/2014/main" val="20001"/>
                    </a:ext>
                  </a:extLst>
                </a:gridCol>
                <a:gridCol w="1778496">
                  <a:extLst>
                    <a:ext uri="{9D8B030D-6E8A-4147-A177-3AD203B41FA5}">
                      <a16:colId xmlns:a16="http://schemas.microsoft.com/office/drawing/2014/main" val="20002"/>
                    </a:ext>
                  </a:extLst>
                </a:gridCol>
                <a:gridCol w="1778496">
                  <a:extLst>
                    <a:ext uri="{9D8B030D-6E8A-4147-A177-3AD203B41FA5}">
                      <a16:colId xmlns:a16="http://schemas.microsoft.com/office/drawing/2014/main" val="20003"/>
                    </a:ext>
                  </a:extLst>
                </a:gridCol>
                <a:gridCol w="1778496">
                  <a:extLst>
                    <a:ext uri="{9D8B030D-6E8A-4147-A177-3AD203B41FA5}">
                      <a16:colId xmlns:a16="http://schemas.microsoft.com/office/drawing/2014/main" val="20004"/>
                    </a:ext>
                  </a:extLst>
                </a:gridCol>
              </a:tblGrid>
              <a:tr h="1296144">
                <a:tc>
                  <a:txBody>
                    <a:bodyPr/>
                    <a:lstStyle/>
                    <a:p>
                      <a:pPr lvl="0" algn="l"/>
                      <a:r>
                        <a:rPr lang="el-GR" sz="1200" b="1" dirty="0">
                          <a:solidFill>
                            <a:srgbClr val="113664"/>
                          </a:solidFill>
                          <a:latin typeface="Century Gothic" pitchFamily="34" charset="0"/>
                        </a:rPr>
                        <a:t>ΒΕΛΤΙΩΣΗ ΠΟΙΟΤΗΤΑΣ ΖΩΗΣ </a:t>
                      </a:r>
                    </a:p>
                    <a:p>
                      <a:pPr lvl="0" algn="l"/>
                      <a:r>
                        <a:rPr lang="el-GR" sz="1200" b="1" dirty="0">
                          <a:solidFill>
                            <a:srgbClr val="113664"/>
                          </a:solidFill>
                          <a:latin typeface="Century Gothic" pitchFamily="34" charset="0"/>
                        </a:rPr>
                        <a:t>Ανθρώπινες πόλεις, καλύτερη καθημερινότητα για όλους</a:t>
                      </a:r>
                    </a:p>
                    <a:p>
                      <a:pPr algn="l"/>
                      <a:endParaRPr lang="el-GR" sz="1200" dirty="0">
                        <a:latin typeface="Century Gothic" pitchFamily="34" charset="0"/>
                      </a:endParaRPr>
                    </a:p>
                  </a:txBody>
                  <a:tcPr>
                    <a:noFill/>
                  </a:tcPr>
                </a:tc>
                <a:tc>
                  <a:txBody>
                    <a:bodyPr/>
                    <a:lstStyle/>
                    <a:p>
                      <a:pPr lvl="0" algn="l"/>
                      <a:r>
                        <a:rPr lang="el-GR" sz="1200" b="1" dirty="0">
                          <a:solidFill>
                            <a:schemeClr val="accent3">
                              <a:lumMod val="75000"/>
                            </a:schemeClr>
                          </a:solidFill>
                          <a:latin typeface="Century Gothic" pitchFamily="34" charset="0"/>
                        </a:rPr>
                        <a:t>ΠΡΑΣΙΝΕΣ ΥΠΟΔΟΜΕΣ</a:t>
                      </a:r>
                    </a:p>
                    <a:p>
                      <a:pPr lvl="0" algn="l"/>
                      <a:r>
                        <a:rPr lang="el-GR" sz="1200" b="1" dirty="0">
                          <a:solidFill>
                            <a:schemeClr val="accent3">
                              <a:lumMod val="75000"/>
                            </a:schemeClr>
                          </a:solidFill>
                          <a:latin typeface="Century Gothic" pitchFamily="34" charset="0"/>
                        </a:rPr>
                        <a:t>Πόλεις που σέβονται το περιβάλλον και θωρακίζονται για το μέλλον</a:t>
                      </a:r>
                    </a:p>
                    <a:p>
                      <a:pPr algn="l"/>
                      <a:endParaRPr lang="el-GR" sz="1200" dirty="0">
                        <a:latin typeface="Century Gothic" pitchFamily="34" charset="0"/>
                      </a:endParaRPr>
                    </a:p>
                  </a:txBody>
                  <a:tcPr>
                    <a:noFill/>
                  </a:tcPr>
                </a:tc>
                <a:tc>
                  <a:txBody>
                    <a:bodyPr/>
                    <a:lstStyle/>
                    <a:p>
                      <a:pPr lvl="0" algn="l"/>
                      <a:r>
                        <a:rPr lang="el-GR" sz="1200" b="1" dirty="0">
                          <a:solidFill>
                            <a:srgbClr val="00B0F0"/>
                          </a:solidFill>
                          <a:latin typeface="Century Gothic" pitchFamily="34" charset="0"/>
                        </a:rPr>
                        <a:t>ΒΙΩΣΙΜΗ ΚΙΝΗΤΙΚΟΤΗΤΑ</a:t>
                      </a:r>
                    </a:p>
                    <a:p>
                      <a:pPr lvl="0" algn="l"/>
                      <a:r>
                        <a:rPr lang="el-GR" sz="1200" b="1" dirty="0">
                          <a:solidFill>
                            <a:srgbClr val="00B0F0"/>
                          </a:solidFill>
                          <a:latin typeface="Century Gothic" pitchFamily="34" charset="0"/>
                        </a:rPr>
                        <a:t>Μετακινούμαστε έξυπνα, καθαρά και με ασφάλεια</a:t>
                      </a:r>
                    </a:p>
                    <a:p>
                      <a:pPr algn="l"/>
                      <a:endParaRPr lang="el-GR" sz="1200" dirty="0">
                        <a:latin typeface="Century Gothic" pitchFamily="34" charset="0"/>
                      </a:endParaRPr>
                    </a:p>
                  </a:txBody>
                  <a:tcPr>
                    <a:noFill/>
                  </a:tcPr>
                </a:tc>
                <a:tc>
                  <a:txBody>
                    <a:bodyPr/>
                    <a:lstStyle/>
                    <a:p>
                      <a:pPr lvl="0" algn="l"/>
                      <a:r>
                        <a:rPr lang="el-GR" sz="1200" b="1" dirty="0">
                          <a:solidFill>
                            <a:schemeClr val="accent4">
                              <a:lumMod val="75000"/>
                            </a:schemeClr>
                          </a:solidFill>
                          <a:latin typeface="Century Gothic" pitchFamily="34" charset="0"/>
                        </a:rPr>
                        <a:t>ΨΗΦΙΑΚΕΣ ΥΠΗΡΕΣΙΕΣ</a:t>
                      </a:r>
                    </a:p>
                    <a:p>
                      <a:pPr lvl="0" algn="l"/>
                      <a:r>
                        <a:rPr lang="el-GR" sz="1200" b="1" dirty="0">
                          <a:solidFill>
                            <a:schemeClr val="accent4">
                              <a:lumMod val="75000"/>
                            </a:schemeClr>
                          </a:solidFill>
                          <a:latin typeface="Century Gothic" pitchFamily="34" charset="0"/>
                        </a:rPr>
                        <a:t>Έξυπνες πόλεις, καλύτερες υπηρεσίες για όλους</a:t>
                      </a:r>
                    </a:p>
                    <a:p>
                      <a:pPr algn="l"/>
                      <a:endParaRPr lang="el-GR" sz="1200" dirty="0">
                        <a:latin typeface="Century Gothic" pitchFamily="34" charset="0"/>
                      </a:endParaRPr>
                    </a:p>
                  </a:txBody>
                  <a:tcPr>
                    <a:noFill/>
                  </a:tcPr>
                </a:tc>
                <a:tc>
                  <a:txBody>
                    <a:bodyPr/>
                    <a:lstStyle/>
                    <a:p>
                      <a:pPr lvl="0" algn="l"/>
                      <a:r>
                        <a:rPr lang="el-GR" sz="1200" b="1" dirty="0">
                          <a:solidFill>
                            <a:schemeClr val="accent6">
                              <a:lumMod val="75000"/>
                            </a:schemeClr>
                          </a:solidFill>
                          <a:latin typeface="Century Gothic" pitchFamily="34" charset="0"/>
                        </a:rPr>
                        <a:t>ΕΝΙΣΧΥΣΗ ΟΙΚΟΝΟΜΙΑΣ</a:t>
                      </a:r>
                    </a:p>
                    <a:p>
                      <a:pPr lvl="0" algn="l"/>
                      <a:r>
                        <a:rPr lang="el-GR" sz="1200" b="1" dirty="0">
                          <a:solidFill>
                            <a:schemeClr val="accent6">
                              <a:lumMod val="75000"/>
                            </a:schemeClr>
                          </a:solidFill>
                          <a:latin typeface="Century Gothic" pitchFamily="34" charset="0"/>
                        </a:rPr>
                        <a:t>Βιώσιμη ανάπτυξη, νέες ευκαιρίες και παραγωγή άξιας για όλους</a:t>
                      </a:r>
                    </a:p>
                    <a:p>
                      <a:pPr algn="l"/>
                      <a:endParaRPr lang="el-GR" sz="1200" dirty="0">
                        <a:latin typeface="Century Gothic" pitchFamily="34" charset="0"/>
                      </a:endParaRPr>
                    </a:p>
                  </a:txBody>
                  <a:tcPr>
                    <a:noFill/>
                  </a:tcPr>
                </a:tc>
                <a:extLst>
                  <a:ext uri="{0D108BD9-81ED-4DB2-BD59-A6C34878D82A}">
                    <a16:rowId xmlns:a16="http://schemas.microsoft.com/office/drawing/2014/main" val="10000"/>
                  </a:ext>
                </a:extLst>
              </a:tr>
              <a:tr h="3096344">
                <a:tc>
                  <a:txBody>
                    <a:bodyPr/>
                    <a:lstStyle/>
                    <a:p>
                      <a:pPr lvl="0" algn="l"/>
                      <a:r>
                        <a:rPr lang="el-GR" sz="1100" b="1" dirty="0">
                          <a:latin typeface="Century Gothic" pitchFamily="34" charset="0"/>
                        </a:rPr>
                        <a:t>Αναβάθμιση δημοσίων χώρων και γειτονιών</a:t>
                      </a:r>
                    </a:p>
                    <a:p>
                      <a:pPr lvl="0" algn="l"/>
                      <a:endParaRPr lang="el-GR" sz="1100" b="1" dirty="0">
                        <a:latin typeface="Century Gothic" pitchFamily="34" charset="0"/>
                      </a:endParaRPr>
                    </a:p>
                    <a:p>
                      <a:pPr lvl="0" algn="l"/>
                      <a:r>
                        <a:rPr lang="el-GR" sz="1100" b="1" dirty="0">
                          <a:latin typeface="Century Gothic" pitchFamily="34" charset="0"/>
                        </a:rPr>
                        <a:t>Ενίσχυση κοινωνικών υποδομών</a:t>
                      </a:r>
                    </a:p>
                    <a:p>
                      <a:pPr lvl="0" algn="l"/>
                      <a:endParaRPr lang="el-GR" sz="1100" b="1" dirty="0">
                        <a:latin typeface="Century Gothic" pitchFamily="34" charset="0"/>
                      </a:endParaRPr>
                    </a:p>
                    <a:p>
                      <a:pPr lvl="0" algn="l"/>
                      <a:r>
                        <a:rPr lang="el-GR" sz="1100" b="1" dirty="0">
                          <a:latin typeface="Century Gothic" pitchFamily="34" charset="0"/>
                        </a:rPr>
                        <a:t>Προσβασιμότητα και ένταξη για όλους</a:t>
                      </a:r>
                    </a:p>
                    <a:p>
                      <a:pPr lvl="0" algn="l"/>
                      <a:endParaRPr lang="el-GR" sz="1100" b="1" dirty="0">
                        <a:latin typeface="Century Gothic" pitchFamily="34" charset="0"/>
                      </a:endParaRPr>
                    </a:p>
                    <a:p>
                      <a:pPr lvl="0" algn="l"/>
                      <a:r>
                        <a:rPr lang="el-GR" sz="1100" b="1" dirty="0">
                          <a:latin typeface="Century Gothic" pitchFamily="34" charset="0"/>
                        </a:rPr>
                        <a:t>Ασφάλεια και ποιότητα στον δημόσιο χώρο</a:t>
                      </a:r>
                    </a:p>
                    <a:p>
                      <a:pPr lvl="0" algn="l"/>
                      <a:endParaRPr lang="el-GR" sz="1100" b="1" dirty="0">
                        <a:latin typeface="Century Gothic" pitchFamily="34" charset="0"/>
                      </a:endParaRPr>
                    </a:p>
                    <a:p>
                      <a:pPr lvl="0" algn="l"/>
                      <a:r>
                        <a:rPr lang="el-GR" sz="1100" b="1" dirty="0">
                          <a:latin typeface="Century Gothic" pitchFamily="34" charset="0"/>
                        </a:rPr>
                        <a:t>Πολιτισμός, αθλητισμός και ευεξία</a:t>
                      </a:r>
                    </a:p>
                    <a:p>
                      <a:pPr algn="l"/>
                      <a:endParaRPr lang="el-GR" sz="1100" b="1" dirty="0">
                        <a:latin typeface="Century Gothic" pitchFamily="34" charset="0"/>
                      </a:endParaRPr>
                    </a:p>
                  </a:txBody>
                  <a:tcPr>
                    <a:noFill/>
                  </a:tcPr>
                </a:tc>
                <a:tc>
                  <a:txBody>
                    <a:bodyPr/>
                    <a:lstStyle/>
                    <a:p>
                      <a:pPr lvl="0" algn="l"/>
                      <a:r>
                        <a:rPr lang="el-GR" sz="1100" b="1" dirty="0">
                          <a:latin typeface="Century Gothic" pitchFamily="34" charset="0"/>
                        </a:rPr>
                        <a:t>Αύξηση πράσινου και αστικής βιοποικιλότητας</a:t>
                      </a:r>
                    </a:p>
                    <a:p>
                      <a:pPr lvl="0" algn="l"/>
                      <a:endParaRPr lang="el-GR" sz="1100" b="1" dirty="0">
                        <a:latin typeface="Century Gothic" pitchFamily="34" charset="0"/>
                      </a:endParaRPr>
                    </a:p>
                    <a:p>
                      <a:pPr lvl="0" algn="l"/>
                      <a:r>
                        <a:rPr lang="el-GR" sz="1100" b="1" dirty="0">
                          <a:latin typeface="Century Gothic" pitchFamily="34" charset="0"/>
                        </a:rPr>
                        <a:t>Λύσεις βασισμένες  στη φύση</a:t>
                      </a:r>
                    </a:p>
                    <a:p>
                      <a:pPr lvl="0" algn="l"/>
                      <a:endParaRPr lang="el-GR" sz="1100" b="1" dirty="0">
                        <a:latin typeface="Century Gothic" pitchFamily="34" charset="0"/>
                      </a:endParaRPr>
                    </a:p>
                    <a:p>
                      <a:pPr lvl="0" algn="l"/>
                      <a:r>
                        <a:rPr lang="el-GR" sz="1100" b="1" dirty="0">
                          <a:latin typeface="Century Gothic" pitchFamily="34" charset="0"/>
                        </a:rPr>
                        <a:t>Βιώσιμη διαχείριση νερού και φυσικών πόρων</a:t>
                      </a:r>
                    </a:p>
                    <a:p>
                      <a:pPr lvl="0" algn="l"/>
                      <a:endParaRPr lang="el-GR" sz="1100" b="1" dirty="0">
                        <a:latin typeface="Century Gothic" pitchFamily="34" charset="0"/>
                      </a:endParaRPr>
                    </a:p>
                    <a:p>
                      <a:pPr lvl="0" algn="l"/>
                      <a:r>
                        <a:rPr lang="el-GR" sz="1100" b="1" dirty="0">
                          <a:latin typeface="Century Gothic" pitchFamily="34" charset="0"/>
                        </a:rPr>
                        <a:t>Μείωση ρύπανσης και εκπομπών </a:t>
                      </a:r>
                      <a:r>
                        <a:rPr lang="en-US" sz="1100" b="1" dirty="0">
                          <a:latin typeface="Century Gothic" pitchFamily="34" charset="0"/>
                        </a:rPr>
                        <a:t>CO2</a:t>
                      </a:r>
                      <a:endParaRPr lang="el-GR" sz="1100" b="1" dirty="0">
                        <a:latin typeface="Century Gothic" pitchFamily="34" charset="0"/>
                      </a:endParaRPr>
                    </a:p>
                    <a:p>
                      <a:pPr lvl="0" algn="l"/>
                      <a:endParaRPr lang="el-GR" sz="1100" b="1" dirty="0">
                        <a:latin typeface="Century Gothic" pitchFamily="34" charset="0"/>
                      </a:endParaRPr>
                    </a:p>
                    <a:p>
                      <a:pPr lvl="0" algn="l"/>
                      <a:r>
                        <a:rPr lang="el-GR" sz="1100" b="1" dirty="0">
                          <a:latin typeface="Century Gothic" pitchFamily="34" charset="0"/>
                        </a:rPr>
                        <a:t>Ανθεκτικότητα στην κλιματική αλλαγή</a:t>
                      </a:r>
                    </a:p>
                    <a:p>
                      <a:pPr algn="l"/>
                      <a:endParaRPr lang="el-GR" sz="1100" b="1" dirty="0">
                        <a:latin typeface="Century Gothic" pitchFamily="34" charset="0"/>
                      </a:endParaRPr>
                    </a:p>
                  </a:txBody>
                  <a:tcPr>
                    <a:noFill/>
                  </a:tcPr>
                </a:tc>
                <a:tc>
                  <a:txBody>
                    <a:bodyPr/>
                    <a:lstStyle/>
                    <a:p>
                      <a:pPr lvl="0" algn="l"/>
                      <a:r>
                        <a:rPr lang="el-GR" sz="1100" b="1" dirty="0">
                          <a:latin typeface="Century Gothic" pitchFamily="34" charset="0"/>
                        </a:rPr>
                        <a:t>Ασφαλείς και άνετοι πεζόδρομοι</a:t>
                      </a:r>
                    </a:p>
                    <a:p>
                      <a:pPr lvl="0" algn="l"/>
                      <a:endParaRPr lang="el-GR" sz="1100" b="1" dirty="0">
                        <a:latin typeface="Century Gothic" pitchFamily="34" charset="0"/>
                      </a:endParaRPr>
                    </a:p>
                    <a:p>
                      <a:pPr lvl="0" algn="l"/>
                      <a:r>
                        <a:rPr lang="el-GR" sz="1100" b="1" dirty="0">
                          <a:latin typeface="Century Gothic" pitchFamily="34" charset="0"/>
                        </a:rPr>
                        <a:t>Ανάπτυξη ποδηλατικού δικτύου και υποδομών</a:t>
                      </a:r>
                    </a:p>
                    <a:p>
                      <a:pPr lvl="0" algn="l"/>
                      <a:endParaRPr lang="el-GR" sz="1100" b="1" dirty="0">
                        <a:latin typeface="Century Gothic" pitchFamily="34" charset="0"/>
                      </a:endParaRPr>
                    </a:p>
                    <a:p>
                      <a:pPr lvl="0" algn="l"/>
                      <a:r>
                        <a:rPr lang="el-GR" sz="1100" b="1" dirty="0">
                          <a:latin typeface="Century Gothic" pitchFamily="34" charset="0"/>
                        </a:rPr>
                        <a:t>Αναβάθμιση δημοσίων συγκοινωνιών</a:t>
                      </a:r>
                    </a:p>
                    <a:p>
                      <a:pPr lvl="0" algn="l"/>
                      <a:endParaRPr lang="el-GR" sz="1100" b="1" dirty="0">
                        <a:latin typeface="Century Gothic" pitchFamily="34" charset="0"/>
                      </a:endParaRPr>
                    </a:p>
                    <a:p>
                      <a:pPr lvl="0" algn="l"/>
                      <a:r>
                        <a:rPr lang="el-GR" sz="1100" b="1" dirty="0">
                          <a:latin typeface="Century Gothic" pitchFamily="34" charset="0"/>
                        </a:rPr>
                        <a:t>Ηλεκτροκίνηση και έξυπνες μεταφορές</a:t>
                      </a:r>
                    </a:p>
                    <a:p>
                      <a:pPr lvl="0" algn="l"/>
                      <a:endParaRPr lang="el-GR" sz="1100" b="1" dirty="0">
                        <a:latin typeface="Century Gothic" pitchFamily="34" charset="0"/>
                      </a:endParaRPr>
                    </a:p>
                    <a:p>
                      <a:pPr lvl="0" algn="l"/>
                      <a:r>
                        <a:rPr lang="el-GR" sz="1100" b="1" dirty="0">
                          <a:latin typeface="Century Gothic" pitchFamily="34" charset="0"/>
                        </a:rPr>
                        <a:t>Μείωση χρήσης ΙΧ και κυκλοφοριακής συμφόρησης</a:t>
                      </a:r>
                    </a:p>
                    <a:p>
                      <a:pPr algn="l"/>
                      <a:endParaRPr lang="el-GR" sz="1100" b="1" dirty="0">
                        <a:latin typeface="Century Gothic" pitchFamily="34" charset="0"/>
                      </a:endParaRPr>
                    </a:p>
                  </a:txBody>
                  <a:tcPr>
                    <a:noFill/>
                  </a:tcPr>
                </a:tc>
                <a:tc>
                  <a:txBody>
                    <a:bodyPr/>
                    <a:lstStyle/>
                    <a:p>
                      <a:pPr lvl="0" algn="l"/>
                      <a:r>
                        <a:rPr lang="el-GR" sz="1100" b="1" dirty="0">
                          <a:latin typeface="Century Gothic" pitchFamily="34" charset="0"/>
                        </a:rPr>
                        <a:t>Ψηφιοποίηση υπηρεσιών και διαδικασιών</a:t>
                      </a:r>
                    </a:p>
                    <a:p>
                      <a:pPr lvl="0" algn="l"/>
                      <a:endParaRPr lang="el-GR" sz="1100" b="1" dirty="0">
                        <a:latin typeface="Century Gothic" pitchFamily="34" charset="0"/>
                      </a:endParaRPr>
                    </a:p>
                    <a:p>
                      <a:pPr lvl="0" algn="l"/>
                      <a:r>
                        <a:rPr lang="el-GR" sz="1100" b="1" dirty="0">
                          <a:latin typeface="Century Gothic" pitchFamily="34" charset="0"/>
                        </a:rPr>
                        <a:t>Έξυπνες εφαρμογές </a:t>
                      </a:r>
                    </a:p>
                    <a:p>
                      <a:pPr lvl="0" algn="l"/>
                      <a:r>
                        <a:rPr lang="el-GR" sz="1100" b="1" dirty="0">
                          <a:latin typeface="Century Gothic" pitchFamily="34" charset="0"/>
                        </a:rPr>
                        <a:t>για πολίτες και επισκέπτες</a:t>
                      </a:r>
                    </a:p>
                    <a:p>
                      <a:pPr lvl="0" algn="l"/>
                      <a:endParaRPr lang="el-GR" sz="1100" b="1" dirty="0">
                        <a:latin typeface="Century Gothic" pitchFamily="34" charset="0"/>
                      </a:endParaRPr>
                    </a:p>
                    <a:p>
                      <a:pPr lvl="0" algn="l"/>
                      <a:r>
                        <a:rPr lang="el-GR" sz="1100" b="1" dirty="0">
                          <a:latin typeface="Century Gothic" pitchFamily="34" charset="0"/>
                        </a:rPr>
                        <a:t>Ανοιχτά δεδομένα και διαφάνεια</a:t>
                      </a:r>
                    </a:p>
                    <a:p>
                      <a:pPr lvl="0" algn="l"/>
                      <a:endParaRPr lang="el-GR" sz="1100" b="1" dirty="0">
                        <a:latin typeface="Century Gothic" pitchFamily="34" charset="0"/>
                      </a:endParaRPr>
                    </a:p>
                    <a:p>
                      <a:pPr lvl="0" algn="l"/>
                      <a:r>
                        <a:rPr lang="el-GR" sz="1100" b="1" dirty="0">
                          <a:latin typeface="Century Gothic" pitchFamily="34" charset="0"/>
                        </a:rPr>
                        <a:t>Ψηφιακή εκπαίδευση και ενδυνάμωση πολιτών</a:t>
                      </a:r>
                    </a:p>
                    <a:p>
                      <a:pPr lvl="0" algn="l"/>
                      <a:endParaRPr lang="el-GR" sz="1100" b="1" dirty="0">
                        <a:latin typeface="Century Gothic" pitchFamily="34" charset="0"/>
                      </a:endParaRPr>
                    </a:p>
                    <a:p>
                      <a:pPr lvl="0" algn="l"/>
                      <a:r>
                        <a:rPr lang="el-GR" sz="1100" b="1" dirty="0">
                          <a:latin typeface="Century Gothic" pitchFamily="34" charset="0"/>
                        </a:rPr>
                        <a:t>Κυβερνοασφάλεια</a:t>
                      </a:r>
                      <a:r>
                        <a:rPr lang="el-GR" sz="1100" b="1" baseline="0" dirty="0">
                          <a:latin typeface="Century Gothic" pitchFamily="34" charset="0"/>
                        </a:rPr>
                        <a:t> και προστασία δεδομένων</a:t>
                      </a:r>
                      <a:endParaRPr lang="el-GR" sz="1100" b="1" dirty="0">
                        <a:latin typeface="Century Gothic" pitchFamily="34" charset="0"/>
                      </a:endParaRPr>
                    </a:p>
                    <a:p>
                      <a:pPr algn="l"/>
                      <a:endParaRPr lang="el-GR" sz="1100" b="1" dirty="0">
                        <a:latin typeface="Century Gothic" pitchFamily="34" charset="0"/>
                      </a:endParaRPr>
                    </a:p>
                  </a:txBody>
                  <a:tcPr>
                    <a:noFill/>
                  </a:tcPr>
                </a:tc>
                <a:tc>
                  <a:txBody>
                    <a:bodyPr/>
                    <a:lstStyle/>
                    <a:p>
                      <a:pPr lvl="0" algn="l"/>
                      <a:r>
                        <a:rPr lang="el-GR" sz="1100" b="1" dirty="0">
                          <a:latin typeface="Century Gothic" pitchFamily="34" charset="0"/>
                        </a:rPr>
                        <a:t>Στήριξη επιχειρηματικότητας και καινοτομίας</a:t>
                      </a:r>
                    </a:p>
                    <a:p>
                      <a:pPr lvl="0" algn="l"/>
                      <a:endParaRPr lang="el-GR" sz="1100" b="1" dirty="0">
                        <a:latin typeface="Century Gothic" pitchFamily="34" charset="0"/>
                      </a:endParaRPr>
                    </a:p>
                    <a:p>
                      <a:pPr lvl="0" algn="l"/>
                      <a:r>
                        <a:rPr lang="el-GR" sz="1100" b="1" dirty="0">
                          <a:latin typeface="Century Gothic" pitchFamily="34" charset="0"/>
                        </a:rPr>
                        <a:t>Ανάπτυξη βιώσιμου τουρισμού όλο τον χρόνο</a:t>
                      </a:r>
                    </a:p>
                    <a:p>
                      <a:pPr lvl="0" algn="l"/>
                      <a:endParaRPr lang="el-GR" sz="1100" b="1" dirty="0">
                        <a:latin typeface="Century Gothic" pitchFamily="34" charset="0"/>
                      </a:endParaRPr>
                    </a:p>
                    <a:p>
                      <a:pPr lvl="0" algn="l"/>
                      <a:r>
                        <a:rPr lang="el-GR" sz="1100" b="1" dirty="0">
                          <a:latin typeface="Century Gothic" pitchFamily="34" charset="0"/>
                        </a:rPr>
                        <a:t>Προώθηση τοπικών προϊόντων και της ταυτότητας του τόπου</a:t>
                      </a:r>
                    </a:p>
                    <a:p>
                      <a:pPr lvl="0" algn="l"/>
                      <a:endParaRPr lang="el-GR" sz="1100" b="1" dirty="0">
                        <a:latin typeface="Century Gothic" pitchFamily="34" charset="0"/>
                      </a:endParaRPr>
                    </a:p>
                    <a:p>
                      <a:pPr lvl="0" algn="l"/>
                      <a:r>
                        <a:rPr lang="el-GR" sz="1100" b="1" dirty="0">
                          <a:latin typeface="Century Gothic" pitchFamily="34" charset="0"/>
                        </a:rPr>
                        <a:t>Δημιουργία </a:t>
                      </a:r>
                      <a:r>
                        <a:rPr lang="el-GR" sz="1100" b="1" dirty="0" err="1">
                          <a:latin typeface="Century Gothic" pitchFamily="34" charset="0"/>
                        </a:rPr>
                        <a:t>θέσων</a:t>
                      </a:r>
                      <a:r>
                        <a:rPr lang="el-GR" sz="1100" b="1" dirty="0">
                          <a:latin typeface="Century Gothic" pitchFamily="34" charset="0"/>
                        </a:rPr>
                        <a:t> εργασίας και κατάρτιση</a:t>
                      </a:r>
                    </a:p>
                    <a:p>
                      <a:pPr lvl="0" algn="l"/>
                      <a:endParaRPr lang="el-GR" sz="1100" b="1" dirty="0">
                        <a:latin typeface="Century Gothic" pitchFamily="34" charset="0"/>
                      </a:endParaRPr>
                    </a:p>
                    <a:p>
                      <a:pPr lvl="0" algn="l"/>
                      <a:r>
                        <a:rPr lang="el-GR" sz="1100" b="1" dirty="0">
                          <a:latin typeface="Century Gothic" pitchFamily="34" charset="0"/>
                        </a:rPr>
                        <a:t>Προσέλκυση επενδύσεων και ` κατάρτιση</a:t>
                      </a:r>
                    </a:p>
                    <a:p>
                      <a:pPr lvl="0" algn="l"/>
                      <a:endParaRPr lang="el-GR" sz="1100" b="1" dirty="0">
                        <a:latin typeface="Century Gothic" pitchFamily="34" charset="0"/>
                      </a:endParaRPr>
                    </a:p>
                  </a:txBody>
                  <a:tcPr>
                    <a:noFill/>
                  </a:tcPr>
                </a:tc>
                <a:extLst>
                  <a:ext uri="{0D108BD9-81ED-4DB2-BD59-A6C34878D82A}">
                    <a16:rowId xmlns:a16="http://schemas.microsoft.com/office/drawing/2014/main" val="10001"/>
                  </a:ext>
                </a:extLst>
              </a:tr>
            </a:tbl>
          </a:graphicData>
        </a:graphic>
      </p:graphicFrame>
      <p:graphicFrame>
        <p:nvGraphicFramePr>
          <p:cNvPr id="20" name="19 - Διάγραμμα"/>
          <p:cNvGraphicFramePr/>
          <p:nvPr>
            <p:extLst>
              <p:ext uri="{D42A27DB-BD31-4B8C-83A1-F6EECF244321}">
                <p14:modId xmlns:p14="http://schemas.microsoft.com/office/powerpoint/2010/main" val="706374535"/>
              </p:ext>
            </p:extLst>
          </p:nvPr>
        </p:nvGraphicFramePr>
        <p:xfrm>
          <a:off x="178980" y="1370385"/>
          <a:ext cx="8748464" cy="834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 name="11 - TextBox"/>
          <p:cNvSpPr txBox="1"/>
          <p:nvPr/>
        </p:nvSpPr>
        <p:spPr>
          <a:xfrm>
            <a:off x="2699792" y="2852936"/>
            <a:ext cx="184731" cy="369332"/>
          </a:xfrm>
          <a:prstGeom prst="rect">
            <a:avLst/>
          </a:prstGeom>
          <a:noFill/>
        </p:spPr>
        <p:txBody>
          <a:bodyPr wrap="none" rtlCol="0">
            <a:spAutoFit/>
          </a:bodyPr>
          <a:lstStyle/>
          <a:p>
            <a:endParaRPr lang="el-GR" dirty="0"/>
          </a:p>
        </p:txBody>
      </p:sp>
      <p:sp>
        <p:nvSpPr>
          <p:cNvPr id="13" name="1 - Τίτλος"/>
          <p:cNvSpPr txBox="1">
            <a:spLocks/>
          </p:cNvSpPr>
          <p:nvPr/>
        </p:nvSpPr>
        <p:spPr>
          <a:xfrm>
            <a:off x="0" y="1124744"/>
            <a:ext cx="9144000" cy="2132856"/>
          </a:xfrm>
          <a:prstGeom prst="rect">
            <a:avLst/>
          </a:prstGeom>
        </p:spPr>
        <p:txBody>
          <a:bodyPr vert="horz" lIns="91440" tIns="45720" rIns="91440" bIns="45720" rtlCol="0" anchor="ctr">
            <a:noAutofit/>
          </a:bodyPr>
          <a:lstStyle/>
          <a:p>
            <a:endParaRPr lang="el-GR" sz="1300" dirty="0">
              <a:solidFill>
                <a:srgbClr val="002060"/>
              </a:solidFill>
              <a:latin typeface="Century Gothic" pitchFamily="34" charset="0"/>
              <a:ea typeface="+mj-ea"/>
              <a:cs typeface="+mj-cs"/>
            </a:endParaRPr>
          </a:p>
        </p:txBody>
      </p:sp>
      <p:sp>
        <p:nvSpPr>
          <p:cNvPr id="32778" name="Rectangle 10"/>
          <p:cNvSpPr>
            <a:spLocks noChangeArrowheads="1"/>
          </p:cNvSpPr>
          <p:nvPr/>
        </p:nvSpPr>
        <p:spPr bwMode="auto">
          <a:xfrm>
            <a:off x="0" y="1585827"/>
            <a:ext cx="5940152"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a:ln>
                  <a:noFill/>
                </a:ln>
                <a:solidFill>
                  <a:srgbClr val="0070C0"/>
                </a:solidFill>
                <a:effectLst/>
                <a:latin typeface="Century Gothic" pitchFamily="34" charset="0"/>
                <a:cs typeface="Arial" pitchFamily="34" charset="0"/>
              </a:rPr>
              <a:t> Βιώσιμη Κινητικότητα &amp; Μεταφορές</a:t>
            </a:r>
            <a:endParaRPr kumimoji="0" lang="el-GR" sz="1400" b="0" i="0" u="none" strike="noStrike" cap="none" normalizeH="0" baseline="0" dirty="0">
              <a:ln>
                <a:noFill/>
              </a:ln>
              <a:solidFill>
                <a:srgbClr val="0070C0"/>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l-GR" sz="1400" b="1" i="1" u="none" strike="noStrike" cap="none" normalizeH="0" baseline="0" dirty="0">
                <a:ln>
                  <a:noFill/>
                </a:ln>
                <a:solidFill>
                  <a:schemeClr val="bg1">
                    <a:lumMod val="50000"/>
                  </a:schemeClr>
                </a:solidFill>
                <a:effectLst/>
                <a:latin typeface="Century Gothic" pitchFamily="34" charset="0"/>
                <a:cs typeface="Arial" pitchFamily="34" charset="0"/>
              </a:rPr>
              <a:t>Λιγότερα αυτοκίνητα – περισσότερος δημόσιος χώρος</a:t>
            </a:r>
            <a:endParaRPr kumimoji="0" lang="en-US" sz="1400" b="1" i="1" u="none" strike="noStrike" cap="none" normalizeH="0" baseline="0" dirty="0">
              <a:ln>
                <a:noFill/>
              </a:ln>
              <a:solidFill>
                <a:schemeClr val="bg1">
                  <a:lumMod val="50000"/>
                </a:schemeClr>
              </a:solidFill>
              <a:effectLst/>
              <a:latin typeface="Century Gothic" pitchFamily="34" charset="0"/>
              <a:cs typeface="Arial" pitchFamily="34" charset="0"/>
            </a:endParaRPr>
          </a:p>
          <a:p>
            <a:pPr lvl="0" eaLnBrk="0" fontAlgn="base" hangingPunct="0">
              <a:spcBef>
                <a:spcPct val="0"/>
              </a:spcBef>
              <a:spcAft>
                <a:spcPct val="0"/>
              </a:spcAft>
            </a:pPr>
            <a:r>
              <a:rPr lang="el-GR" sz="1400" b="1" dirty="0">
                <a:latin typeface="Century Gothic" pitchFamily="34" charset="0"/>
                <a:cs typeface="Arial" pitchFamily="34" charset="0"/>
              </a:rPr>
              <a:t>Ήπια Μετακίνηση</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Ανάπτυξη δικτύου Ποδηλατοδρόμων</a:t>
            </a:r>
          </a:p>
          <a:p>
            <a:pPr lvl="1" eaLnBrk="0" fontAlgn="base" hangingPunct="0">
              <a:spcBef>
                <a:spcPct val="0"/>
              </a:spcBef>
              <a:spcAft>
                <a:spcPct val="0"/>
              </a:spcAft>
              <a:buFontTx/>
              <a:buChar char="•"/>
            </a:pPr>
            <a:r>
              <a:rPr lang="el-GR" sz="1400" dirty="0">
                <a:latin typeface="Century Gothic" pitchFamily="34" charset="0"/>
                <a:cs typeface="Arial" pitchFamily="34" charset="0"/>
              </a:rPr>
              <a:t>Εκτεταμένες Πεζοδρομήσεις στο κέντρο</a:t>
            </a:r>
          </a:p>
          <a:p>
            <a:pPr lvl="0" eaLnBrk="0" fontAlgn="base" hangingPunct="0">
              <a:spcBef>
                <a:spcPct val="0"/>
              </a:spcBef>
              <a:spcAft>
                <a:spcPct val="0"/>
              </a:spcAft>
            </a:pPr>
            <a:r>
              <a:rPr lang="el-GR" sz="1400" b="1" dirty="0">
                <a:latin typeface="Century Gothic" pitchFamily="34" charset="0"/>
                <a:cs typeface="Arial" pitchFamily="34" charset="0"/>
              </a:rPr>
              <a:t>Πράσινη Τεχνολογία</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Δίκτυο Υποδομών Ηλεκτροκίνησης (Σταθμοί φόρτισης)</a:t>
            </a:r>
          </a:p>
          <a:p>
            <a:pPr lvl="1" eaLnBrk="0" fontAlgn="base" hangingPunct="0">
              <a:spcBef>
                <a:spcPct val="0"/>
              </a:spcBef>
              <a:spcAft>
                <a:spcPct val="0"/>
              </a:spcAft>
              <a:buFontTx/>
              <a:buChar char="•"/>
            </a:pPr>
            <a:r>
              <a:rPr lang="el-GR" sz="1400" dirty="0">
                <a:latin typeface="Century Gothic" pitchFamily="34" charset="0"/>
                <a:cs typeface="Arial" pitchFamily="34" charset="0"/>
              </a:rPr>
              <a:t>Αναβάθμιση στόλου Ferry Boat με οικολογικό πρόσημο</a:t>
            </a:r>
          </a:p>
          <a:p>
            <a:pPr lvl="0" eaLnBrk="0" fontAlgn="base" hangingPunct="0">
              <a:spcBef>
                <a:spcPct val="0"/>
              </a:spcBef>
              <a:spcAft>
                <a:spcPct val="0"/>
              </a:spcAft>
            </a:pPr>
            <a:r>
              <a:rPr lang="el-GR" sz="1400" b="1" dirty="0">
                <a:latin typeface="Century Gothic" pitchFamily="34" charset="0"/>
                <a:cs typeface="Arial" pitchFamily="34" charset="0"/>
              </a:rPr>
              <a:t>Υποδομές &amp; Smart City</a:t>
            </a:r>
            <a:endParaRPr lang="el-GR" sz="1400" dirty="0">
              <a:latin typeface="Century Gothic" pitchFamily="34" charset="0"/>
              <a:cs typeface="Arial" pitchFamily="34" charset="0"/>
            </a:endParaRPr>
          </a:p>
          <a:p>
            <a:pPr lvl="1" eaLnBrk="0" fontAlgn="base" hangingPunct="0">
              <a:spcBef>
                <a:spcPct val="0"/>
              </a:spcBef>
              <a:spcAft>
                <a:spcPct val="0"/>
              </a:spcAft>
              <a:buFontTx/>
              <a:buChar char="•"/>
            </a:pPr>
            <a:r>
              <a:rPr lang="el-GR" sz="1400" dirty="0">
                <a:latin typeface="Century Gothic" pitchFamily="34" charset="0"/>
                <a:cs typeface="Arial" pitchFamily="34" charset="0"/>
              </a:rPr>
              <a:t>Ανακατασκευή και βελτίωση Οδικών Αξόνων</a:t>
            </a:r>
          </a:p>
          <a:p>
            <a:pPr lvl="1" eaLnBrk="0" fontAlgn="base" hangingPunct="0">
              <a:spcBef>
                <a:spcPct val="0"/>
              </a:spcBef>
              <a:spcAft>
                <a:spcPct val="0"/>
              </a:spcAft>
              <a:buFontTx/>
              <a:buChar char="•"/>
            </a:pPr>
            <a:r>
              <a:rPr lang="el-GR" sz="1400" dirty="0">
                <a:latin typeface="Century Gothic" pitchFamily="34" charset="0"/>
                <a:cs typeface="Arial" pitchFamily="34" charset="0"/>
              </a:rPr>
              <a:t>Εγκατάσταση Έξυπνων Στάσεων Λεωφορείων (Digital info)</a:t>
            </a:r>
            <a:endParaRPr kumimoji="0" lang="el-GR" sz="1400" i="0" u="none" strike="noStrike" cap="none" normalizeH="0" baseline="0" dirty="0">
              <a:ln>
                <a:noFill/>
              </a:ln>
              <a:solidFill>
                <a:schemeClr val="tx1"/>
              </a:solidFill>
              <a:effectLst/>
              <a:latin typeface="Century Gothic" pitchFamily="34" charset="0"/>
              <a:cs typeface="Arial" pitchFamily="34" charset="0"/>
            </a:endParaRPr>
          </a:p>
        </p:txBody>
      </p:sp>
      <p:sp>
        <p:nvSpPr>
          <p:cNvPr id="7" name="1 - Τίτλος"/>
          <p:cNvSpPr>
            <a:spLocks noGrp="1"/>
          </p:cNvSpPr>
          <p:nvPr>
            <p:ph type="ctrTitle"/>
          </p:nvPr>
        </p:nvSpPr>
        <p:spPr>
          <a:xfrm>
            <a:off x="0" y="0"/>
            <a:ext cx="9144000" cy="1152128"/>
          </a:xfrm>
        </p:spPr>
        <p:txBody>
          <a:bodyPr>
            <a:normAutofit fontScale="90000"/>
          </a:bodyPr>
          <a:lstStyle/>
          <a:p>
            <a:r>
              <a:rPr lang="el-GR" sz="1800" b="1" dirty="0">
                <a:solidFill>
                  <a:srgbClr val="113664"/>
                </a:solidFill>
                <a:latin typeface="Century Gothic" pitchFamily="34" charset="0"/>
              </a:rPr>
              <a:t>ΣΤΡΑΤΗΓΙΚΗ  </a:t>
            </a:r>
            <a:r>
              <a:rPr lang="el-GR" sz="1800" b="1" dirty="0">
                <a:solidFill>
                  <a:srgbClr val="318AA3"/>
                </a:solidFill>
                <a:latin typeface="Century Gothic" pitchFamily="34" charset="0"/>
              </a:rPr>
              <a:t>ΒΙΩΣΙΜΗΣ ΑΣΤΙΚΗΣ  </a:t>
            </a:r>
            <a:r>
              <a:rPr lang="el-GR" sz="1800" b="1" dirty="0">
                <a:solidFill>
                  <a:srgbClr val="113664"/>
                </a:solidFill>
                <a:latin typeface="Century Gothic" pitchFamily="34" charset="0"/>
              </a:rPr>
              <a:t>ΑΝΑΠΤΥΞΗΣ (ΣΒΑΑ) </a:t>
            </a:r>
            <a:br>
              <a:rPr lang="el-GR" sz="1800" b="1" dirty="0">
                <a:solidFill>
                  <a:srgbClr val="113664"/>
                </a:solidFill>
                <a:latin typeface="Century Gothic" pitchFamily="34" charset="0"/>
              </a:rPr>
            </a:br>
            <a:r>
              <a:rPr lang="el-GR" sz="1800" dirty="0">
                <a:solidFill>
                  <a:srgbClr val="113664"/>
                </a:solidFill>
                <a:latin typeface="Century Gothic" pitchFamily="34" charset="0"/>
              </a:rPr>
              <a:t>2021 - 2027</a:t>
            </a:r>
            <a:br>
              <a:rPr lang="el-GR" sz="1800" b="1" dirty="0">
                <a:solidFill>
                  <a:srgbClr val="113664"/>
                </a:solidFill>
                <a:latin typeface="Century Gothic" pitchFamily="34" charset="0"/>
              </a:rPr>
            </a:br>
            <a:r>
              <a:rPr lang="el-GR" sz="1800" dirty="0">
                <a:solidFill>
                  <a:srgbClr val="113664"/>
                </a:solidFill>
                <a:latin typeface="Century Gothic" pitchFamily="34" charset="0"/>
              </a:rPr>
              <a:t>του ενιαίου λειτουργικού αστικού πόλου </a:t>
            </a:r>
            <a:r>
              <a:rPr lang="el-GR" sz="1800" b="1" dirty="0">
                <a:solidFill>
                  <a:srgbClr val="318AA3"/>
                </a:solidFill>
                <a:latin typeface="Century Gothic" pitchFamily="34" charset="0"/>
              </a:rPr>
              <a:t>Αργοστολίου-Ληξουρίου </a:t>
            </a:r>
            <a:br>
              <a:rPr lang="el-GR" sz="1800" b="1" dirty="0">
                <a:solidFill>
                  <a:srgbClr val="318AA3"/>
                </a:solidFill>
                <a:latin typeface="Century Gothic" pitchFamily="34" charset="0"/>
              </a:rPr>
            </a:br>
            <a:endParaRPr lang="el-GR" sz="1800" b="1" dirty="0">
              <a:solidFill>
                <a:srgbClr val="318AA3"/>
              </a:solidFill>
              <a:latin typeface="Century Gothic" pitchFamily="34" charset="0"/>
            </a:endParaRPr>
          </a:p>
        </p:txBody>
      </p:sp>
      <p:sp>
        <p:nvSpPr>
          <p:cNvPr id="8" name="7 - Ορθογώνιο"/>
          <p:cNvSpPr/>
          <p:nvPr/>
        </p:nvSpPr>
        <p:spPr>
          <a:xfrm>
            <a:off x="0" y="1052736"/>
            <a:ext cx="4572000" cy="369332"/>
          </a:xfrm>
          <a:prstGeom prst="rect">
            <a:avLst/>
          </a:prstGeom>
        </p:spPr>
        <p:txBody>
          <a:bodyPr>
            <a:spAutoFit/>
          </a:bodyPr>
          <a:lstStyle/>
          <a:p>
            <a:pPr lvl="0" fontAlgn="base">
              <a:spcBef>
                <a:spcPct val="0"/>
              </a:spcBef>
              <a:spcAft>
                <a:spcPct val="0"/>
              </a:spcAft>
            </a:pPr>
            <a:r>
              <a:rPr lang="el-GR" b="1" dirty="0">
                <a:solidFill>
                  <a:srgbClr val="318AA3"/>
                </a:solidFill>
                <a:latin typeface="Century Gothic" pitchFamily="34" charset="0"/>
                <a:cs typeface="Arial" pitchFamily="34" charset="0"/>
              </a:rPr>
              <a:t>Ενδεικτικές Παρεμβάσεις </a:t>
            </a:r>
            <a:endParaRPr lang="el-GR" dirty="0">
              <a:solidFill>
                <a:srgbClr val="318AA3"/>
              </a:solidFill>
              <a:latin typeface="Century Gothic" pitchFamily="34" charset="0"/>
              <a:cs typeface="Arial" pitchFamily="34" charset="0"/>
            </a:endParaRPr>
          </a:p>
        </p:txBody>
      </p:sp>
      <p:sp>
        <p:nvSpPr>
          <p:cNvPr id="10" name="Rectangle 4"/>
          <p:cNvSpPr>
            <a:spLocks noChangeArrowheads="1"/>
          </p:cNvSpPr>
          <p:nvPr/>
        </p:nvSpPr>
        <p:spPr bwMode="auto">
          <a:xfrm>
            <a:off x="0" y="4293096"/>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l-GR" sz="1400" b="1" dirty="0">
                <a:solidFill>
                  <a:srgbClr val="00B050"/>
                </a:solidFill>
                <a:latin typeface="Century Gothic" pitchFamily="34" charset="0"/>
                <a:cs typeface="Arial" pitchFamily="34" charset="0"/>
              </a:rPr>
              <a:t>Πράσινες και Ανθεκτικές Πόλεις</a:t>
            </a:r>
          </a:p>
          <a:p>
            <a:pPr lvl="0" eaLnBrk="0" fontAlgn="base" hangingPunct="0">
              <a:spcBef>
                <a:spcPct val="0"/>
              </a:spcBef>
              <a:spcAft>
                <a:spcPct val="0"/>
              </a:spcAft>
            </a:pPr>
            <a:r>
              <a:rPr lang="el-GR" sz="1400" dirty="0">
                <a:latin typeface="Century Gothic" pitchFamily="34" charset="0"/>
                <a:cs typeface="Arial" pitchFamily="34" charset="0"/>
              </a:rPr>
              <a:t> </a:t>
            </a:r>
            <a:r>
              <a:rPr lang="el-GR" sz="1400" b="1" i="1" dirty="0">
                <a:solidFill>
                  <a:schemeClr val="bg1">
                    <a:lumMod val="50000"/>
                  </a:schemeClr>
                </a:solidFill>
                <a:latin typeface="Century Gothic" pitchFamily="34" charset="0"/>
                <a:cs typeface="Arial" pitchFamily="34" charset="0"/>
              </a:rPr>
              <a:t>Η προστασία του περιβάλλοντος είναι επένδυση για το μέλλον</a:t>
            </a:r>
          </a:p>
          <a:p>
            <a:pPr lvl="0" eaLnBrk="0" fontAlgn="base" hangingPunct="0">
              <a:spcBef>
                <a:spcPct val="0"/>
              </a:spcBef>
              <a:spcAft>
                <a:spcPct val="0"/>
              </a:spcAft>
            </a:pPr>
            <a:r>
              <a:rPr lang="el-GR" sz="1400" i="1" dirty="0">
                <a:latin typeface="Century Gothic" pitchFamily="34" charset="0"/>
                <a:cs typeface="Arial" pitchFamily="34" charset="0"/>
              </a:rPr>
              <a:t> </a:t>
            </a:r>
            <a:r>
              <a:rPr kumimoji="0" lang="el-GR" sz="1400" b="1" i="0" u="none" strike="noStrike" cap="none" normalizeH="0" baseline="0" dirty="0">
                <a:ln>
                  <a:noFill/>
                </a:ln>
                <a:solidFill>
                  <a:schemeClr val="tx1"/>
                </a:solidFill>
                <a:effectLst/>
                <a:latin typeface="Century Gothic" pitchFamily="34" charset="0"/>
                <a:cs typeface="Arial" pitchFamily="34" charset="0"/>
              </a:rPr>
              <a:t>Αστικό Πράσινο &amp; Διαδρομές</a:t>
            </a: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l-GR" sz="1400" b="0" i="0" u="none" strike="noStrike" cap="none" normalizeH="0" baseline="0" dirty="0">
                <a:ln>
                  <a:noFill/>
                </a:ln>
                <a:solidFill>
                  <a:schemeClr val="tx1"/>
                </a:solidFill>
                <a:effectLst/>
                <a:latin typeface="Century Gothic" pitchFamily="34" charset="0"/>
                <a:cs typeface="Arial" pitchFamily="34" charset="0"/>
              </a:rPr>
              <a:t>Βιοκλιματικές αναπλάσεις και δημιουργία "πνευμόνων" δροσιάς στον αστικό ιστό</a:t>
            </a:r>
          </a:p>
          <a:p>
            <a:pPr marL="0" marR="0" lvl="0" indent="0" algn="l" defTabSz="914400" rtl="0" eaLnBrk="0" fontAlgn="base" latinLnBrk="0" hangingPunct="0">
              <a:lnSpc>
                <a:spcPct val="100000"/>
              </a:lnSpc>
              <a:spcBef>
                <a:spcPct val="0"/>
              </a:spcBef>
              <a:spcAft>
                <a:spcPct val="0"/>
              </a:spcAft>
              <a:buClrTx/>
              <a:buSzTx/>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Προστασία Παραλιακού Μετώπου</a:t>
            </a: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l-GR" sz="1400" b="0" i="0" u="none" strike="noStrike" cap="none" normalizeH="0" baseline="0" dirty="0">
                <a:ln>
                  <a:noFill/>
                </a:ln>
                <a:solidFill>
                  <a:schemeClr val="tx1"/>
                </a:solidFill>
                <a:effectLst/>
                <a:latin typeface="Century Gothic" pitchFamily="34" charset="0"/>
                <a:cs typeface="Arial" pitchFamily="34" charset="0"/>
              </a:rPr>
              <a:t>Αναπλάσεις waterfront με σεβασμό στο οικοσύστημα και τη δημόσια πρόσβαση</a:t>
            </a:r>
          </a:p>
          <a:p>
            <a:pPr marL="0" marR="0" lvl="0" indent="0" algn="l" defTabSz="914400" rtl="0" eaLnBrk="0" fontAlgn="base" latinLnBrk="0" hangingPunct="0">
              <a:lnSpc>
                <a:spcPct val="100000"/>
              </a:lnSpc>
              <a:spcBef>
                <a:spcPct val="0"/>
              </a:spcBef>
              <a:spcAft>
                <a:spcPct val="0"/>
              </a:spcAft>
              <a:buClrTx/>
              <a:buSzTx/>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Ενεργειακή Αναβάθμιση</a:t>
            </a: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l-GR" sz="1400" b="0" i="0" u="none" strike="noStrike" cap="none" normalizeH="0" baseline="0" dirty="0">
                <a:ln>
                  <a:noFill/>
                </a:ln>
                <a:solidFill>
                  <a:schemeClr val="tx1"/>
                </a:solidFill>
                <a:effectLst/>
                <a:latin typeface="Century Gothic" pitchFamily="34" charset="0"/>
                <a:cs typeface="Arial" pitchFamily="34" charset="0"/>
              </a:rPr>
              <a:t>Εφαρμογή ΑΠΕ και μείωση του ενεργειακού αποτυπώματος των δημόσιων υποδομών</a:t>
            </a:r>
          </a:p>
          <a:p>
            <a:pPr marL="0" marR="0" lvl="0" indent="0" algn="l" defTabSz="914400" rtl="0" eaLnBrk="0" fontAlgn="base" latinLnBrk="0" hangingPunct="0">
              <a:lnSpc>
                <a:spcPct val="100000"/>
              </a:lnSpc>
              <a:spcBef>
                <a:spcPct val="0"/>
              </a:spcBef>
              <a:spcAft>
                <a:spcPct val="0"/>
              </a:spcAft>
              <a:buClrTx/>
              <a:buSzTx/>
              <a:tabLst/>
            </a:pPr>
            <a:r>
              <a:rPr kumimoji="0" lang="el-GR" sz="1400" b="1" i="0" u="none" strike="noStrike" cap="none" normalizeH="0" baseline="0" dirty="0">
                <a:ln>
                  <a:noFill/>
                </a:ln>
                <a:solidFill>
                  <a:schemeClr val="tx1"/>
                </a:solidFill>
                <a:effectLst/>
                <a:latin typeface="Century Gothic" pitchFamily="34" charset="0"/>
                <a:cs typeface="Arial" pitchFamily="34" charset="0"/>
              </a:rPr>
              <a:t> Κυκλική Οικονομία</a:t>
            </a:r>
            <a:endParaRPr kumimoji="0" lang="el-GR" sz="1400" b="0" i="0" u="none" strike="noStrike" cap="none" normalizeH="0" baseline="0" dirty="0">
              <a:ln>
                <a:noFill/>
              </a:ln>
              <a:solidFill>
                <a:schemeClr val="tx1"/>
              </a:solidFill>
              <a:effectLst/>
              <a:latin typeface="Century Gothic"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l-GR" sz="1400" b="0" i="0" u="none" strike="noStrike" cap="none" normalizeH="0" baseline="0" dirty="0">
                <a:ln>
                  <a:noFill/>
                </a:ln>
                <a:solidFill>
                  <a:schemeClr val="tx1"/>
                </a:solidFill>
                <a:effectLst/>
                <a:latin typeface="Century Gothic" pitchFamily="34" charset="0"/>
                <a:cs typeface="Arial" pitchFamily="34" charset="0"/>
              </a:rPr>
              <a:t>Ενίσχυση της ανακύκλωσης και ορθολογική διαχείριση πόρων</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1054</TotalTime>
  <Words>3174</Words>
  <Application>Microsoft Office PowerPoint</Application>
  <PresentationFormat>On-screen Show (4:3)</PresentationFormat>
  <Paragraphs>371</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Wingdings</vt:lpstr>
      <vt:lpstr>Θέμα του Office</vt:lpstr>
      <vt:lpstr>PowerPoint Presentation</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lpstr>PowerPoint Presentation</vt:lpstr>
      <vt:lpstr>PowerPoint Presentation</vt:lpstr>
      <vt:lpstr>PowerPoint Presentation</vt:lpstr>
      <vt:lpstr>PowerPoint Presentation</vt:lpstr>
      <vt:lpstr>PowerPoint Presentation</vt:lpstr>
      <vt:lpstr>PowerPoint Presentation</vt:lpstr>
      <vt:lpstr>ΣΤΡΑΤΗΓΙΚΗ  ΒΙΩΣΙΜΗΣ ΑΣΤΙΚΗΣ  ΑΝΑΠΤΥΞΗΣ (ΣΒΑΑ)  2021 - 2027 του ενιαίου λειτουργικού αστικού πόλου Αργοστολίου-Ληξουρίου  </vt:lpstr>
      <vt:lpstr>ΣΤΡΑΤΗΓΙΚΗ  ΒΙΩΣΙΜΗΣ ΑΣΤΙΚΗΣ  ΑΝΑΠΤΥΞΗΣ (ΣΒΑΑ)  2021 - 2027 του ενιαίου λειτουργικού αστικού πόλου Αργοστολίου-Ληξουρίου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Στρατηγική Βιώσιμης Αστικής Ανάπτυξης  του ενιαίου λειτουργικού αστικού πόλου Αργοστολίου-Ληξουρίου</dc:title>
  <dc:creator>pc1</dc:creator>
  <cp:lastModifiedBy>eleni loukeri</cp:lastModifiedBy>
  <cp:revision>120</cp:revision>
  <dcterms:created xsi:type="dcterms:W3CDTF">2026-04-24T05:17:30Z</dcterms:created>
  <dcterms:modified xsi:type="dcterms:W3CDTF">2026-05-18T15:22:49Z</dcterms:modified>
</cp:coreProperties>
</file>